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59"/>
  </p:notesMasterIdLst>
  <p:sldIdLst>
    <p:sldId id="515" r:id="rId2"/>
    <p:sldId id="390" r:id="rId3"/>
    <p:sldId id="426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519" r:id="rId31"/>
    <p:sldId id="581" r:id="rId32"/>
    <p:sldId id="578" r:id="rId33"/>
    <p:sldId id="582" r:id="rId34"/>
    <p:sldId id="584" r:id="rId35"/>
    <p:sldId id="586" r:id="rId36"/>
    <p:sldId id="520" r:id="rId37"/>
    <p:sldId id="521" r:id="rId38"/>
    <p:sldId id="523" r:id="rId39"/>
    <p:sldId id="524" r:id="rId40"/>
    <p:sldId id="579" r:id="rId41"/>
    <p:sldId id="580" r:id="rId42"/>
    <p:sldId id="526" r:id="rId43"/>
    <p:sldId id="527" r:id="rId44"/>
    <p:sldId id="305" r:id="rId45"/>
    <p:sldId id="308" r:id="rId46"/>
    <p:sldId id="310" r:id="rId47"/>
    <p:sldId id="309" r:id="rId48"/>
    <p:sldId id="311" r:id="rId49"/>
    <p:sldId id="312" r:id="rId50"/>
    <p:sldId id="317" r:id="rId51"/>
    <p:sldId id="279" r:id="rId52"/>
    <p:sldId id="528" r:id="rId53"/>
    <p:sldId id="318" r:id="rId54"/>
    <p:sldId id="320" r:id="rId55"/>
    <p:sldId id="321" r:id="rId56"/>
    <p:sldId id="518" r:id="rId57"/>
    <p:sldId id="259" r:id="rId5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3333" autoAdjust="0"/>
  </p:normalViewPr>
  <p:slideViewPr>
    <p:cSldViewPr>
      <p:cViewPr varScale="1">
        <p:scale>
          <a:sx n="141" d="100"/>
          <a:sy n="141" d="100"/>
        </p:scale>
        <p:origin x="138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7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204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4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90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035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438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139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5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05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00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7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4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0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199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818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5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7" y="131562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22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7" y="731702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1"/>
            <a:ext cx="9144000" cy="25260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4993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31561"/>
            <a:ext cx="1517655" cy="3010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074921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39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499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7" y="131562"/>
            <a:ext cx="1517655" cy="30106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5074922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41"/>
            <a:ext cx="9144000" cy="25260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7" y="1264258"/>
            <a:ext cx="8372163" cy="3691124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500"/>
            </a:lvl1pPr>
            <a:lvl2pPr>
              <a:buClr>
                <a:schemeClr val="accent1"/>
              </a:buClr>
              <a:defRPr sz="1350"/>
            </a:lvl2pPr>
            <a:lvl3pPr>
              <a:buClr>
                <a:schemeClr val="accent1"/>
              </a:buClr>
              <a:defRPr sz="1200"/>
            </a:lvl3pPr>
            <a:lvl4pPr>
              <a:buClr>
                <a:schemeClr val="accent1"/>
              </a:buClr>
              <a:defRPr sz="1050"/>
            </a:lvl4pPr>
            <a:lvl5pPr>
              <a:buClr>
                <a:schemeClr val="accent1"/>
              </a:buClr>
              <a:defRPr sz="105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730710"/>
            <a:ext cx="8372163" cy="4306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49939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31561"/>
            <a:ext cx="1517655" cy="30106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5074921"/>
            <a:ext cx="9144000" cy="6857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639"/>
            <a:ext cx="9144000" cy="2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30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ins.se.sjtu.edu.cn/~chen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neo4j.com/deployment-center/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localhost:7474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ocalhost:7474/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neo4j.com/deployment-center/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developer/spring-data-neo4j/" TargetMode="External"/><Relationship Id="rId3" Type="http://schemas.openxmlformats.org/officeDocument/2006/relationships/hyperlink" Target="http://graphdatabases.com/?ref=blog&amp;_ga=2.114598147.542116335.1524369358-1583480045.1524187154" TargetMode="External"/><Relationship Id="rId7" Type="http://schemas.openxmlformats.org/officeDocument/2006/relationships/hyperlink" Target="https://spring.io/guides/gs/accessing-data-neo4j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eo4j.com/download-thanks/?edition=community&amp;release=5.12.0" TargetMode="External"/><Relationship Id="rId5" Type="http://schemas.openxmlformats.org/officeDocument/2006/relationships/hyperlink" Target="https://neo4j.com/docs/operations-manual/current/" TargetMode="External"/><Relationship Id="rId10" Type="http://schemas.openxmlformats.org/officeDocument/2006/relationships/hyperlink" Target="https://zhuanlan.zhihu.com/p/339923457" TargetMode="External"/><Relationship Id="rId4" Type="http://schemas.openxmlformats.org/officeDocument/2006/relationships/hyperlink" Target="https://blog.csdn.net/bluejoe2000/article/details/72978478" TargetMode="External"/><Relationship Id="rId9" Type="http://schemas.openxmlformats.org/officeDocument/2006/relationships/hyperlink" Target="https://docs.spring.io/spring-data/neo4j/docs/current/reference/html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16</a:t>
            </a:r>
            <a:br>
              <a:rPr lang="en-US" altLang="zh-CN" sz="2400" dirty="0"/>
            </a:br>
            <a:r>
              <a:rPr lang="en-US" altLang="zh-CN" sz="2400" dirty="0"/>
              <a:t>Neo4J</a:t>
            </a:r>
            <a:r>
              <a:rPr lang="zh-Hans" altLang="en-US" sz="2400" dirty="0"/>
              <a:t> </a:t>
            </a:r>
            <a:r>
              <a:rPr lang="en-US" altLang="zh-Hans" sz="2400" dirty="0"/>
              <a:t>&amp;</a:t>
            </a:r>
            <a:r>
              <a:rPr lang="zh-Hans" altLang="en-US" sz="2400" dirty="0"/>
              <a:t> </a:t>
            </a:r>
            <a:r>
              <a:rPr lang="en-US" altLang="zh-Hans" sz="2400" dirty="0"/>
              <a:t>Graph</a:t>
            </a:r>
            <a:r>
              <a:rPr lang="zh-CN" altLang="en-US" sz="2400" dirty="0"/>
              <a:t> </a:t>
            </a:r>
            <a:r>
              <a:rPr lang="en-US" altLang="zh-CN" sz="2400" dirty="0"/>
              <a:t>Computing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3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7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8B400-8628-C045-9AC8-747E92B8A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Options for Storing Connected Data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37724-C934-B147-93C2-67E377F13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Graph Databases Embrace Relationships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9EE34B24-49A7-EA4B-A29C-248ED257C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7169" name="Picture 1" descr="page41image1828480">
            <a:extLst>
              <a:ext uri="{FF2B5EF4-FFF2-40B4-BE49-F238E27FC236}">
                <a16:creationId xmlns:a16="http://schemas.microsoft.com/office/drawing/2014/main" id="{3DCF0917-E698-6E44-9255-5EFC9AEF4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552" y="1279204"/>
            <a:ext cx="3612896" cy="349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23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The Labeled Property Graph Model </a:t>
            </a:r>
            <a:endParaRPr lang="en-US" altLang="zh-CN" dirty="0"/>
          </a:p>
          <a:p>
            <a:r>
              <a:rPr lang="en-US" altLang="zh-CN" dirty="0"/>
              <a:t>A </a:t>
            </a:r>
            <a:r>
              <a:rPr lang="en-US" altLang="zh-CN" i="1" dirty="0">
                <a:solidFill>
                  <a:srgbClr val="FF0000"/>
                </a:solidFill>
              </a:rPr>
              <a:t>labeled property graph </a:t>
            </a:r>
            <a:r>
              <a:rPr lang="en-US" altLang="zh-CN" dirty="0"/>
              <a:t>is made up of </a:t>
            </a:r>
            <a:r>
              <a:rPr lang="en-US" altLang="zh-CN" i="1" dirty="0">
                <a:solidFill>
                  <a:srgbClr val="FF0000"/>
                </a:solidFill>
              </a:rPr>
              <a:t>nodes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relationships</a:t>
            </a:r>
            <a:r>
              <a:rPr lang="en-US" altLang="zh-CN" dirty="0"/>
              <a:t>, </a:t>
            </a:r>
            <a:r>
              <a:rPr lang="en-US" altLang="zh-CN" i="1" dirty="0">
                <a:solidFill>
                  <a:srgbClr val="FF0000"/>
                </a:solidFill>
              </a:rPr>
              <a:t>properties</a:t>
            </a:r>
            <a:r>
              <a:rPr lang="en-US" altLang="zh-CN" dirty="0"/>
              <a:t>, and </a:t>
            </a:r>
            <a:r>
              <a:rPr lang="en-US" altLang="zh-CN" i="1" dirty="0">
                <a:solidFill>
                  <a:srgbClr val="FF0000"/>
                </a:solidFill>
              </a:rPr>
              <a:t>labels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Nodes contain properties. Think of nodes as documents that store properties in the form of arbitrary key-value pairs. In Neo4j, the keys are strings and the values are the Java string and primitive data types, plus arrays of these types. </a:t>
            </a:r>
          </a:p>
          <a:p>
            <a:pPr lvl="1"/>
            <a:r>
              <a:rPr lang="en-US" altLang="zh-CN" dirty="0"/>
              <a:t>Nodes can be tagged with one or more labels. Labels group nodes together, and indicate the roles they play within the dataset. </a:t>
            </a:r>
          </a:p>
          <a:p>
            <a:pPr lvl="1"/>
            <a:r>
              <a:rPr lang="en-US" altLang="zh-CN" dirty="0"/>
              <a:t>Relationships connect nodes and structure the graph. A relationship always has a direction, a single name, and a </a:t>
            </a:r>
            <a:r>
              <a:rPr lang="en-US" altLang="zh-CN" i="1" dirty="0"/>
              <a:t>start node </a:t>
            </a:r>
            <a:r>
              <a:rPr lang="en-US" altLang="zh-CN" dirty="0"/>
              <a:t>and an </a:t>
            </a:r>
            <a:r>
              <a:rPr lang="en-US" altLang="zh-CN" i="1" dirty="0"/>
              <a:t>end node</a:t>
            </a:r>
            <a:r>
              <a:rPr lang="en-US" altLang="zh-CN" dirty="0"/>
              <a:t>—there are no dangling relationships. Together, a relationship’s direction and name add semantic clarity to the structuring of nodes.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12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Querying Graphs: Cypher </a:t>
            </a:r>
            <a:endParaRPr lang="en-US" altLang="zh-CN" dirty="0"/>
          </a:p>
          <a:p>
            <a:pPr lvl="1"/>
            <a:r>
              <a:rPr lang="en-US" altLang="zh-CN" dirty="0"/>
              <a:t>Cypher is an expressive (yet compact) graph database 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r>
              <a:rPr lang="en-US" altLang="zh-CN" dirty="0"/>
              <a:t> language.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Here’s the equivalent ASCII art representation in Cypher: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+mn-lt"/>
              </a:rPr>
              <a:t>(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emil:Person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 {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name:'Emil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'}) &lt;-[:KNOWS]-(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jim:Person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 {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name:'Jim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'}) -[:KNOWS]-&gt;(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ian:Person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 {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name:'Ian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'}) -[:KNOWS]-&gt;(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emil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) 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  <a:latin typeface="+mn-lt"/>
            </a:endParaRP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8193" name="Picture 1" descr="page46image1744032">
            <a:extLst>
              <a:ext uri="{FF2B5EF4-FFF2-40B4-BE49-F238E27FC236}">
                <a16:creationId xmlns:a16="http://schemas.microsoft.com/office/drawing/2014/main" id="{B03D7680-4A95-1240-A54B-DADB684E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1" y="1707654"/>
            <a:ext cx="272363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83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/>
              <a:t>Querying Graphs: Cypher </a:t>
            </a:r>
            <a:endParaRPr lang="en-US" altLang="zh-CN" dirty="0"/>
          </a:p>
          <a:p>
            <a:pPr lvl="1"/>
            <a:r>
              <a:rPr lang="en-US" altLang="zh-CN" dirty="0"/>
              <a:t>Cypher is an expressive (yet compact) graph database </a:t>
            </a:r>
            <a:r>
              <a:rPr lang="en-US" altLang="zh-CN" dirty="0">
                <a:solidFill>
                  <a:srgbClr val="FF0000"/>
                </a:solidFill>
              </a:rPr>
              <a:t>query</a:t>
            </a:r>
            <a:r>
              <a:rPr lang="en-US" altLang="zh-CN" dirty="0"/>
              <a:t> language.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Match: </a:t>
            </a:r>
          </a:p>
          <a:p>
            <a:pPr marL="300038" lvl="1" indent="0">
              <a:buNone/>
            </a:pPr>
            <a:r>
              <a:rPr lang="en-US" altLang="zh-CN" b="1" dirty="0">
                <a:solidFill>
                  <a:srgbClr val="006699"/>
                </a:solidFill>
                <a:latin typeface="UbuntuMono"/>
              </a:rPr>
              <a:t>MATCH 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(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a:Person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)-[:KNOWS]-&gt;(b)-[:KNOWS]-&gt;(c), (a)-[:KNOWS]-&gt;(c) </a:t>
            </a:r>
          </a:p>
          <a:p>
            <a:pPr marL="300038" lvl="1" indent="0">
              <a:buNone/>
            </a:pPr>
            <a:r>
              <a:rPr lang="en-US" altLang="zh-CN" b="1" dirty="0">
                <a:solidFill>
                  <a:srgbClr val="006699"/>
                </a:solidFill>
                <a:latin typeface="UbuntuMono"/>
              </a:rPr>
              <a:t>WHERE 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a.name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 = 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'Jim'</a:t>
            </a:r>
            <a:br>
              <a:rPr lang="en-US" altLang="zh-CN" dirty="0">
                <a:solidFill>
                  <a:srgbClr val="CC3300"/>
                </a:solidFill>
                <a:latin typeface="UbuntuMono"/>
              </a:rPr>
            </a:br>
            <a:r>
              <a:rPr lang="en-US" altLang="zh-CN" b="1" dirty="0">
                <a:solidFill>
                  <a:srgbClr val="006699"/>
                </a:solidFill>
                <a:latin typeface="UbuntuMono"/>
              </a:rPr>
              <a:t>RETURN 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b, c 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8193" name="Picture 1" descr="page46image1744032">
            <a:extLst>
              <a:ext uri="{FF2B5EF4-FFF2-40B4-BE49-F238E27FC236}">
                <a16:creationId xmlns:a16="http://schemas.microsoft.com/office/drawing/2014/main" id="{B03D7680-4A95-1240-A54B-DADB684E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821" y="1707654"/>
            <a:ext cx="2723630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6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/>
              <a:t>Querying Graphs: Cypher </a:t>
            </a:r>
            <a:endParaRPr lang="en-US" altLang="zh-CN" dirty="0"/>
          </a:p>
          <a:p>
            <a:r>
              <a:rPr lang="en-US" altLang="zh-CN" dirty="0"/>
              <a:t>The other clauses we can use in a Cypher query include: </a:t>
            </a:r>
          </a:p>
          <a:p>
            <a:pPr lvl="1"/>
            <a:r>
              <a:rPr lang="en-US" altLang="zh-CN" dirty="0"/>
              <a:t>WHERE </a:t>
            </a:r>
          </a:p>
          <a:p>
            <a:pPr lvl="2"/>
            <a:r>
              <a:rPr lang="en-US" altLang="zh-CN" dirty="0"/>
              <a:t>Provides criteria for filtering pattern matching results. </a:t>
            </a:r>
          </a:p>
          <a:p>
            <a:pPr lvl="1"/>
            <a:r>
              <a:rPr lang="en-US" altLang="zh-CN" sz="1575" dirty="0"/>
              <a:t>CREATE and CREATE UNIQUE</a:t>
            </a:r>
          </a:p>
          <a:p>
            <a:pPr lvl="2"/>
            <a:r>
              <a:rPr lang="en-US" altLang="zh-CN" dirty="0"/>
              <a:t>Create nodes and relationships. </a:t>
            </a:r>
          </a:p>
          <a:p>
            <a:pPr lvl="1"/>
            <a:r>
              <a:rPr lang="en-US" altLang="zh-CN" sz="1575" dirty="0"/>
              <a:t>MERGE </a:t>
            </a:r>
          </a:p>
          <a:p>
            <a:pPr lvl="2"/>
            <a:r>
              <a:rPr lang="en-US" altLang="zh-CN" dirty="0"/>
              <a:t>Ensures that the supplied pattern exists in the graph, either by reusing existing nodes and relationships that match the supplied predicates, or by creating new nodes and relationships. </a:t>
            </a:r>
          </a:p>
          <a:p>
            <a:pPr lvl="1"/>
            <a:r>
              <a:rPr lang="en-US" altLang="zh-CN" sz="1575" dirty="0"/>
              <a:t>DELETE </a:t>
            </a:r>
          </a:p>
          <a:p>
            <a:pPr lvl="2"/>
            <a:r>
              <a:rPr lang="en-US" altLang="zh-CN" dirty="0"/>
              <a:t>Removes nodes, relationships, and properties. </a:t>
            </a:r>
          </a:p>
          <a:p>
            <a:pPr lvl="1"/>
            <a:r>
              <a:rPr lang="en-US" altLang="zh-CN" sz="1575" dirty="0"/>
              <a:t>SET </a:t>
            </a:r>
          </a:p>
          <a:p>
            <a:pPr lvl="2"/>
            <a:r>
              <a:rPr lang="en-US" altLang="zh-CN" dirty="0"/>
              <a:t>Sets property values </a:t>
            </a:r>
          </a:p>
          <a:p>
            <a:pPr lvl="1"/>
            <a:r>
              <a:rPr lang="en-US" altLang="zh-CN" sz="1575" dirty="0"/>
              <a:t>FOREACH </a:t>
            </a:r>
          </a:p>
          <a:p>
            <a:pPr lvl="2"/>
            <a:r>
              <a:rPr lang="en-US" altLang="zh-CN" dirty="0"/>
              <a:t>Performs an updating action for each element in a list. </a:t>
            </a:r>
          </a:p>
          <a:p>
            <a:pPr lvl="1"/>
            <a:r>
              <a:rPr lang="en-US" altLang="zh-CN" sz="1575" dirty="0"/>
              <a:t>UNION </a:t>
            </a:r>
          </a:p>
          <a:p>
            <a:pPr lvl="2"/>
            <a:r>
              <a:rPr lang="en-US" altLang="zh-CN" dirty="0"/>
              <a:t>Merges results from two or more queries. </a:t>
            </a:r>
          </a:p>
          <a:p>
            <a:pPr lvl="1"/>
            <a:r>
              <a:rPr lang="en-US" altLang="zh-CN" sz="1575" dirty="0"/>
              <a:t>WITH </a:t>
            </a:r>
          </a:p>
          <a:p>
            <a:pPr lvl="2"/>
            <a:r>
              <a:rPr lang="en-US" altLang="zh-CN" dirty="0"/>
              <a:t>Chains subsequent query parts and forwards results from one to the next. Similar to piping commands in Unix. </a:t>
            </a:r>
          </a:p>
          <a:p>
            <a:pPr lvl="1"/>
            <a:r>
              <a:rPr lang="en-US" altLang="zh-CN" sz="1575" dirty="0"/>
              <a:t>START </a:t>
            </a:r>
          </a:p>
          <a:p>
            <a:pPr lvl="2"/>
            <a:r>
              <a:rPr lang="en-US" altLang="zh-CN" dirty="0"/>
              <a:t>Specifies one or more explicit starting points—nodes or relationships—in the graph. 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3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71550"/>
            <a:ext cx="6588732" cy="39409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A Comparison of Relational and Graph Modeling </a:t>
            </a:r>
            <a:endParaRPr lang="en-US" altLang="zh-CN" dirty="0"/>
          </a:p>
          <a:p>
            <a:pPr lvl="1"/>
            <a:r>
              <a:rPr lang="en-US" altLang="zh-CN" dirty="0"/>
              <a:t>To facilitate this comparison, we’ll examine a simple data center management domain. </a:t>
            </a: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1265" name="Picture 1" descr="page51image1743136">
            <a:extLst>
              <a:ext uri="{FF2B5EF4-FFF2-40B4-BE49-F238E27FC236}">
                <a16:creationId xmlns:a16="http://schemas.microsoft.com/office/drawing/2014/main" id="{82EC7499-6C15-7A45-829E-276248E2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798" y="1405540"/>
            <a:ext cx="3700418" cy="372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78619"/>
            <a:ext cx="6588732" cy="39409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Relational Modeling in a Systems Management Domain 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2289" name="Picture 1" descr="page53image1723200">
            <a:extLst>
              <a:ext uri="{FF2B5EF4-FFF2-40B4-BE49-F238E27FC236}">
                <a16:creationId xmlns:a16="http://schemas.microsoft.com/office/drawing/2014/main" id="{EF6E5D1A-65D9-0C48-829F-C479D6F1A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97" y="1288196"/>
            <a:ext cx="5661391" cy="385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6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71550"/>
            <a:ext cx="6588732" cy="39409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Relational Modeling in a Systems Management Domain 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14337" name="Picture 1" descr="page54image1821760">
            <a:extLst>
              <a:ext uri="{FF2B5EF4-FFF2-40B4-BE49-F238E27FC236}">
                <a16:creationId xmlns:a16="http://schemas.microsoft.com/office/drawing/2014/main" id="{796E28F9-B84A-0A48-AA12-CE8146CBD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756" y="1173013"/>
            <a:ext cx="4392487" cy="39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79" y="771550"/>
            <a:ext cx="6588732" cy="39409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Graph Modeling in a Systems Management Domain </a:t>
            </a:r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5361" name="Picture 1" descr="page57image1778528">
            <a:extLst>
              <a:ext uri="{FF2B5EF4-FFF2-40B4-BE49-F238E27FC236}">
                <a16:creationId xmlns:a16="http://schemas.microsoft.com/office/drawing/2014/main" id="{90D96C4B-83C2-1D46-AEE3-1D6B80FF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267" y="1105247"/>
            <a:ext cx="4479466" cy="400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47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9A185-E97E-2942-BDCC-FB7004DC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 Modeling with Graphs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B4F720-761A-E94D-9AFD-FD9E42216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784976" cy="3940924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Test</a:t>
            </a:r>
            <a:r>
              <a:rPr lang="zh-Hans" altLang="en-US" b="1" dirty="0"/>
              <a:t> </a:t>
            </a:r>
            <a:r>
              <a:rPr lang="en-US" altLang="zh-CN" b="1" dirty="0"/>
              <a:t>Graph Model</a:t>
            </a:r>
          </a:p>
          <a:p>
            <a:pPr lvl="1"/>
            <a:r>
              <a:rPr lang="en-US" altLang="zh-CN" dirty="0"/>
              <a:t>When a user reports a problem, we can limit the physical fault-finding to problematic network elements between the user and the application and the application and its dependencies.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In our graph we can find the faulty equipment with the following query: </a:t>
            </a:r>
          </a:p>
          <a:p>
            <a:pPr lvl="2"/>
            <a:r>
              <a:rPr lang="en-US" altLang="zh-CN" b="1" dirty="0">
                <a:solidFill>
                  <a:schemeClr val="tx2"/>
                </a:solidFill>
              </a:rPr>
              <a:t>MATCH </a:t>
            </a:r>
            <a:r>
              <a:rPr lang="en-US" altLang="zh-CN" dirty="0">
                <a:solidFill>
                  <a:schemeClr val="tx2"/>
                </a:solidFill>
              </a:rPr>
              <a:t>(</a:t>
            </a:r>
            <a:r>
              <a:rPr lang="en-US" altLang="zh-CN" dirty="0" err="1">
                <a:solidFill>
                  <a:schemeClr val="tx2"/>
                </a:solidFill>
              </a:rPr>
              <a:t>user:User</a:t>
            </a:r>
            <a:r>
              <a:rPr lang="en-US" altLang="zh-CN" dirty="0">
                <a:solidFill>
                  <a:schemeClr val="tx2"/>
                </a:solidFill>
              </a:rPr>
              <a:t>)-[*1..5]-(</a:t>
            </a:r>
            <a:r>
              <a:rPr lang="en-US" altLang="zh-CN" dirty="0" err="1">
                <a:solidFill>
                  <a:schemeClr val="tx2"/>
                </a:solidFill>
              </a:rPr>
              <a:t>asset:Asset</a:t>
            </a:r>
            <a:r>
              <a:rPr lang="en-US" altLang="zh-CN" dirty="0">
                <a:solidFill>
                  <a:schemeClr val="tx2"/>
                </a:solidFill>
              </a:rPr>
              <a:t>)</a:t>
            </a:r>
            <a:br>
              <a:rPr lang="en-US" altLang="zh-CN" dirty="0">
                <a:solidFill>
                  <a:schemeClr val="tx2"/>
                </a:solidFill>
              </a:rPr>
            </a:br>
            <a:r>
              <a:rPr lang="en-US" altLang="zh-CN" b="1" dirty="0">
                <a:solidFill>
                  <a:schemeClr val="tx2"/>
                </a:solidFill>
              </a:rPr>
              <a:t>WHERE </a:t>
            </a:r>
            <a:r>
              <a:rPr lang="en-US" altLang="zh-CN" dirty="0" err="1">
                <a:solidFill>
                  <a:schemeClr val="tx2"/>
                </a:solidFill>
              </a:rPr>
              <a:t>user.name</a:t>
            </a:r>
            <a:r>
              <a:rPr lang="en-US" altLang="zh-CN" dirty="0">
                <a:solidFill>
                  <a:schemeClr val="tx2"/>
                </a:solidFill>
              </a:rPr>
              <a:t> = 'User 3' AND </a:t>
            </a:r>
            <a:r>
              <a:rPr lang="en-US" altLang="zh-CN" dirty="0" err="1">
                <a:solidFill>
                  <a:schemeClr val="tx2"/>
                </a:solidFill>
              </a:rPr>
              <a:t>asset.status</a:t>
            </a:r>
            <a:r>
              <a:rPr lang="en-US" altLang="zh-CN" dirty="0">
                <a:solidFill>
                  <a:schemeClr val="tx2"/>
                </a:solidFill>
              </a:rPr>
              <a:t> = 'down' </a:t>
            </a:r>
            <a:r>
              <a:rPr lang="en-US" altLang="zh-CN" b="1" dirty="0">
                <a:solidFill>
                  <a:schemeClr val="tx2"/>
                </a:solidFill>
              </a:rPr>
              <a:t>RETURN DISTINCT </a:t>
            </a:r>
            <a:r>
              <a:rPr lang="en-US" altLang="zh-CN" dirty="0">
                <a:solidFill>
                  <a:schemeClr val="tx2"/>
                </a:solidFill>
              </a:rPr>
              <a:t>asset </a:t>
            </a:r>
          </a:p>
          <a:p>
            <a:pPr lvl="2"/>
            <a:endParaRPr lang="en-US" altLang="zh-CN" dirty="0">
              <a:solidFill>
                <a:schemeClr val="tx2"/>
              </a:solidFill>
            </a:endParaRPr>
          </a:p>
          <a:p>
            <a:pPr lvl="1"/>
            <a:r>
              <a:rPr lang="en-US" altLang="zh-CN" dirty="0"/>
              <a:t>This allows us to match paths such as: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(user)-[:USER_OF]-&gt;(app)-[:USES]-&gt;(database)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(user)-[:USER_OF]-&gt;(app)-[:USES]-&gt;(database)-[:SLAVE_OF]-&gt;(another-database)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(user)-[:USER_OF]-&gt;(app)-[:RUNS_ON]-&gt;(</a:t>
            </a:r>
            <a:r>
              <a:rPr lang="en-US" altLang="zh-CN" dirty="0" err="1">
                <a:solidFill>
                  <a:schemeClr val="tx2"/>
                </a:solidFill>
              </a:rPr>
              <a:t>vm</a:t>
            </a:r>
            <a:r>
              <a:rPr lang="en-US" altLang="zh-CN" dirty="0">
                <a:solidFill>
                  <a:schemeClr val="tx2"/>
                </a:solidFill>
              </a:rPr>
              <a:t>)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(user)-[:USER_OF]-&gt;(app)-[:RUNS_ON]-&gt;(</a:t>
            </a:r>
            <a:r>
              <a:rPr lang="en-US" altLang="zh-CN" dirty="0" err="1">
                <a:solidFill>
                  <a:schemeClr val="tx2"/>
                </a:solidFill>
              </a:rPr>
              <a:t>vm</a:t>
            </a:r>
            <a:r>
              <a:rPr lang="en-US" altLang="zh-CN" dirty="0">
                <a:solidFill>
                  <a:schemeClr val="tx2"/>
                </a:solidFill>
              </a:rPr>
              <a:t>)-[:HOSTED_BY]-&gt;(server)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(user)-[:USER_OF]-&gt;(app)-[:RUNS_ON]-&gt;(</a:t>
            </a:r>
            <a:r>
              <a:rPr lang="en-US" altLang="zh-CN" dirty="0" err="1">
                <a:solidFill>
                  <a:schemeClr val="tx2"/>
                </a:solidFill>
              </a:rPr>
              <a:t>vm</a:t>
            </a:r>
            <a:r>
              <a:rPr lang="en-US" altLang="zh-CN" dirty="0">
                <a:solidFill>
                  <a:schemeClr val="tx2"/>
                </a:solidFill>
              </a:rPr>
              <a:t>)-[:HOSTED_BY]-&gt;(server)-[:</a:t>
            </a:r>
            <a:r>
              <a:rPr lang="en-US" altLang="zh-CN" b="1" dirty="0">
                <a:solidFill>
                  <a:schemeClr val="tx2"/>
                </a:solidFill>
              </a:rPr>
              <a:t>IN</a:t>
            </a:r>
            <a:r>
              <a:rPr lang="en-US" altLang="zh-CN" dirty="0">
                <a:solidFill>
                  <a:schemeClr val="tx2"/>
                </a:solidFill>
              </a:rPr>
              <a:t>]-&gt;(rack) </a:t>
            </a:r>
          </a:p>
          <a:p>
            <a:pPr marL="685800" lvl="2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(user)-[:USER_OF]-&gt;(app)-[:RUNS_ON]-&gt;(</a:t>
            </a:r>
            <a:r>
              <a:rPr lang="en-US" altLang="zh-CN" dirty="0" err="1">
                <a:solidFill>
                  <a:schemeClr val="tx2"/>
                </a:solidFill>
              </a:rPr>
              <a:t>vm</a:t>
            </a:r>
            <a:r>
              <a:rPr lang="en-US" altLang="zh-CN" dirty="0">
                <a:solidFill>
                  <a:schemeClr val="tx2"/>
                </a:solidFill>
              </a:rPr>
              <a:t>)-[:HOSTED_BY]-&gt;(server)-[:</a:t>
            </a:r>
            <a:r>
              <a:rPr lang="en-US" altLang="zh-CN" b="1" dirty="0">
                <a:solidFill>
                  <a:schemeClr val="tx2"/>
                </a:solidFill>
              </a:rPr>
              <a:t>IN</a:t>
            </a:r>
            <a:r>
              <a:rPr lang="en-US" altLang="zh-CN" dirty="0">
                <a:solidFill>
                  <a:schemeClr val="tx2"/>
                </a:solidFill>
              </a:rPr>
              <a:t>]-&gt;(rack) &lt;-[:</a:t>
            </a:r>
            <a:r>
              <a:rPr lang="en-US" altLang="zh-CN" b="1" dirty="0">
                <a:solidFill>
                  <a:schemeClr val="tx2"/>
                </a:solidFill>
              </a:rPr>
              <a:t>IN</a:t>
            </a:r>
            <a:r>
              <a:rPr lang="en-US" altLang="zh-CN" dirty="0">
                <a:solidFill>
                  <a:schemeClr val="tx2"/>
                </a:solidFill>
              </a:rPr>
              <a:t>]-(load-balancer) </a:t>
            </a:r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60795C32-D735-0040-A717-3D7CC60C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52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Contents</a:t>
            </a:r>
          </a:p>
          <a:p>
            <a:pPr lvl="1"/>
            <a:r>
              <a:rPr lang="en-US" altLang="zh-CN" sz="1800" dirty="0"/>
              <a:t>Neo4J</a:t>
            </a:r>
          </a:p>
          <a:p>
            <a:pPr lvl="1"/>
            <a:r>
              <a:rPr lang="en-US" altLang="zh-CN" sz="1800" dirty="0"/>
              <a:t>Graph</a:t>
            </a:r>
            <a:r>
              <a:rPr lang="zh-Hans" altLang="en-US" sz="1800" dirty="0"/>
              <a:t> </a:t>
            </a:r>
            <a:r>
              <a:rPr lang="en-US" altLang="zh-Hans" sz="1800" dirty="0"/>
              <a:t>Database</a:t>
            </a:r>
          </a:p>
          <a:p>
            <a:pPr lvl="1"/>
            <a:r>
              <a:rPr kumimoji="1" lang="en-US" altLang="zh-CN" sz="1800" dirty="0"/>
              <a:t>Options for Storing Connected Data </a:t>
            </a:r>
            <a:endParaRPr lang="en-US" altLang="zh-CN" sz="1800" dirty="0"/>
          </a:p>
          <a:p>
            <a:pPr lvl="1"/>
            <a:r>
              <a:rPr lang="en-US" altLang="zh-CN" sz="1800" dirty="0"/>
              <a:t>Data Modeling with Graphs </a:t>
            </a:r>
          </a:p>
          <a:p>
            <a:pPr lvl="1"/>
            <a:r>
              <a:rPr kumimoji="1" lang="en-US" altLang="zh-CN" sz="1800" dirty="0"/>
              <a:t>Building a Graph Database Application </a:t>
            </a:r>
          </a:p>
          <a:p>
            <a:pPr lvl="1"/>
            <a:r>
              <a:rPr kumimoji="1" lang="en-US" altLang="zh-Hans" sz="1800" dirty="0"/>
              <a:t>Graph</a:t>
            </a:r>
            <a:r>
              <a:rPr kumimoji="1" lang="zh-Hans" altLang="en-US" sz="1800" dirty="0"/>
              <a:t> </a:t>
            </a:r>
            <a:r>
              <a:rPr kumimoji="1" lang="en-US" altLang="zh-Hans" sz="1800" dirty="0"/>
              <a:t>Database</a:t>
            </a:r>
            <a:r>
              <a:rPr kumimoji="1" lang="zh-Hans" altLang="en-US" sz="1800" dirty="0"/>
              <a:t> </a:t>
            </a:r>
            <a:r>
              <a:rPr kumimoji="1" lang="en-US" altLang="zh-Hans" sz="1800" dirty="0"/>
              <a:t>Internals</a:t>
            </a:r>
            <a:endParaRPr lang="en-US" altLang="zh-CN" sz="1800" dirty="0"/>
          </a:p>
          <a:p>
            <a:pPr lvl="1"/>
            <a:endParaRPr lang="en-US" altLang="zh-CN" sz="2000" dirty="0"/>
          </a:p>
          <a:p>
            <a:r>
              <a:rPr lang="en-US" altLang="zh-CN" sz="2400" dirty="0"/>
              <a:t>Objectives</a:t>
            </a:r>
          </a:p>
          <a:p>
            <a:pPr lvl="1"/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能够根据数据特性和数据访问模式，识别适合图数据库存储的数据，设计并实现其在图数据库中的存储和访问方案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en-US" altLang="zh-CN" sz="24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A26-513F-F248-BBDD-375FFF3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570730" cy="413814"/>
          </a:xfrm>
        </p:spPr>
        <p:txBody>
          <a:bodyPr/>
          <a:lstStyle/>
          <a:p>
            <a:r>
              <a:rPr kumimoji="1" lang="en-US" altLang="zh-CN" dirty="0"/>
              <a:t>Building a Graph Database Application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BFB16-9520-5242-9A44-43DB5FC2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Describe the Model in Terms of the Application’s Needs </a:t>
            </a:r>
          </a:p>
          <a:p>
            <a:r>
              <a:rPr lang="en-US" altLang="zh-CN" dirty="0"/>
              <a:t>Here’s an example of a user story for a book review web application: </a:t>
            </a:r>
          </a:p>
          <a:p>
            <a:pPr lvl="1"/>
            <a:r>
              <a:rPr lang="en-US" altLang="zh-CN" b="1" dirty="0"/>
              <a:t>AS A </a:t>
            </a:r>
            <a:r>
              <a:rPr lang="en-US" altLang="zh-CN" dirty="0"/>
              <a:t>reader who likes a book, </a:t>
            </a:r>
            <a:r>
              <a:rPr lang="en-US" altLang="zh-CN" b="1" dirty="0"/>
              <a:t>I WANT </a:t>
            </a:r>
            <a:r>
              <a:rPr lang="en-US" altLang="zh-CN" dirty="0"/>
              <a:t>to know which books other readers who like the same book have liked, </a:t>
            </a:r>
            <a:r>
              <a:rPr lang="en-US" altLang="zh-CN" b="1" dirty="0"/>
              <a:t>SO THAT </a:t>
            </a:r>
            <a:r>
              <a:rPr lang="en-US" altLang="zh-CN" dirty="0"/>
              <a:t>I can find other books to read. 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since </a:t>
            </a:r>
            <a:r>
              <a:rPr lang="en-US" altLang="zh-CN" i="1" dirty="0"/>
              <a:t>Alice likes Dune, find books that others who like Dune have enjoyed</a:t>
            </a:r>
            <a:r>
              <a:rPr lang="en-US" altLang="zh-CN" dirty="0"/>
              <a:t>: </a:t>
            </a:r>
          </a:p>
          <a:p>
            <a:pPr marL="642938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+mn-lt"/>
              </a:rPr>
              <a:t>MATCH 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(:Reader {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name:'Alice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'})-[:LIKES]-&gt;(:Book {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title:'Dune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’})&lt;-[:LIKES]-(:Reader)-[:LIKES]-&gt;(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books:Book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) </a:t>
            </a:r>
          </a:p>
          <a:p>
            <a:pPr marL="642938" lvl="2" indent="0">
              <a:buNone/>
            </a:pPr>
            <a:r>
              <a:rPr lang="en-US" altLang="zh-CN" b="1" dirty="0">
                <a:solidFill>
                  <a:schemeClr val="tx2"/>
                </a:solidFill>
                <a:latin typeface="+mn-lt"/>
              </a:rPr>
              <a:t>RETURN 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books.title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 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B467046-5114-CB47-8E34-EA4EB4B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17410" name="Picture 2" descr="page84image1783232">
            <a:extLst>
              <a:ext uri="{FF2B5EF4-FFF2-40B4-BE49-F238E27FC236}">
                <a16:creationId xmlns:a16="http://schemas.microsoft.com/office/drawing/2014/main" id="{0E3B2B33-EFD3-4247-B1BA-88CAB1372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456" y="1995686"/>
            <a:ext cx="475252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3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A26-513F-F248-BBDD-375FFF3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570730" cy="413814"/>
          </a:xfrm>
        </p:spPr>
        <p:txBody>
          <a:bodyPr/>
          <a:lstStyle/>
          <a:p>
            <a:r>
              <a:rPr kumimoji="1" lang="en-US" altLang="zh-CN" dirty="0"/>
              <a:t>Building a Graph Database Application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BFB16-9520-5242-9A44-43DB5FC2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Nodes for Things, Relationships for Structure </a:t>
            </a:r>
            <a:endParaRPr lang="en-US" altLang="zh-CN" dirty="0"/>
          </a:p>
          <a:p>
            <a:pPr lvl="1"/>
            <a:r>
              <a:rPr lang="en-US" altLang="zh-CN" dirty="0"/>
              <a:t>Use nodes to represent entities—that is, the </a:t>
            </a:r>
            <a:r>
              <a:rPr lang="en-US" altLang="zh-CN" i="1" dirty="0">
                <a:solidFill>
                  <a:srgbClr val="FF0000"/>
                </a:solidFill>
              </a:rPr>
              <a:t>things</a:t>
            </a:r>
            <a:r>
              <a:rPr lang="en-US" altLang="zh-CN" i="1" dirty="0"/>
              <a:t> </a:t>
            </a:r>
            <a:r>
              <a:rPr lang="en-US" altLang="zh-CN" dirty="0"/>
              <a:t>in our domain that are of interest to us, and which can be labeled and grouped. </a:t>
            </a:r>
          </a:p>
          <a:p>
            <a:pPr lvl="1"/>
            <a:r>
              <a:rPr lang="en-US" altLang="zh-CN" dirty="0"/>
              <a:t>Use relationships both to express the </a:t>
            </a:r>
            <a:r>
              <a:rPr lang="en-US" altLang="zh-CN" i="1" dirty="0">
                <a:solidFill>
                  <a:srgbClr val="FF0000"/>
                </a:solidFill>
              </a:rPr>
              <a:t>connections</a:t>
            </a:r>
            <a:r>
              <a:rPr lang="en-US" altLang="zh-CN" i="1" dirty="0"/>
              <a:t> </a:t>
            </a:r>
            <a:r>
              <a:rPr lang="en-US" altLang="zh-CN" dirty="0"/>
              <a:t>between entities and to establish semantic context for each entity, thereby structuring the domain. </a:t>
            </a:r>
          </a:p>
          <a:p>
            <a:pPr lvl="1"/>
            <a:r>
              <a:rPr lang="en-US" altLang="zh-CN" dirty="0"/>
              <a:t>Use relationship direction to further clarify relationship semantics. Many relationships are asymmetrical, which is why relationships in a property graph are always directed. For bidirectional relationships, we should make our queries ignore direction, rather than using two relationships. </a:t>
            </a:r>
          </a:p>
          <a:p>
            <a:pPr lvl="1"/>
            <a:r>
              <a:rPr lang="en-US" altLang="zh-CN" dirty="0"/>
              <a:t>Use node properties to represent entity </a:t>
            </a:r>
            <a:r>
              <a:rPr lang="en-US" altLang="zh-CN" dirty="0">
                <a:solidFill>
                  <a:srgbClr val="FF0000"/>
                </a:solidFill>
              </a:rPr>
              <a:t>attributes</a:t>
            </a:r>
            <a:r>
              <a:rPr lang="en-US" altLang="zh-CN" dirty="0"/>
              <a:t>, plus any necessary entity metadata, such as timestamps, version numbers, etc. </a:t>
            </a:r>
          </a:p>
          <a:p>
            <a:pPr lvl="1"/>
            <a:r>
              <a:rPr lang="en-US" altLang="zh-CN" dirty="0"/>
              <a:t>Use relationship properties to express the strength, weight, or quality of a relationship, plus any necessary relationship metadata, such as timestamps, version numbers, etc. 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B467046-5114-CB47-8E34-EA4EB4B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95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A26-513F-F248-BBDD-375FFF3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570730" cy="413814"/>
          </a:xfrm>
        </p:spPr>
        <p:txBody>
          <a:bodyPr/>
          <a:lstStyle/>
          <a:p>
            <a:r>
              <a:rPr kumimoji="1" lang="en-US" altLang="zh-CN" dirty="0"/>
              <a:t>Building a Graph Database Application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BFB16-9520-5242-9A44-43DB5FC2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Model Facts as Nodes </a:t>
            </a:r>
            <a:endParaRPr lang="en-US" altLang="zh-CN" dirty="0"/>
          </a:p>
          <a:p>
            <a:r>
              <a:rPr lang="en-US" altLang="zh-CN" b="1" dirty="0"/>
              <a:t>Employment </a:t>
            </a:r>
            <a:endParaRPr lang="en-US" altLang="zh-CN" dirty="0"/>
          </a:p>
          <a:p>
            <a:pPr lvl="1"/>
            <a:r>
              <a:rPr lang="en-US" altLang="zh-CN" dirty="0"/>
              <a:t>The</a:t>
            </a:r>
            <a:r>
              <a:rPr lang="zh-Hans" altLang="en-US" dirty="0"/>
              <a:t> </a:t>
            </a:r>
            <a:r>
              <a:rPr lang="en-US" altLang="zh-CN" dirty="0"/>
              <a:t>Figure shows how the fact of Ian being employed by Neo Technology in the role of engineer can be represented in the graph. </a:t>
            </a:r>
          </a:p>
          <a:p>
            <a:pPr marL="600075" lvl="2" indent="0">
              <a:buNone/>
            </a:pPr>
            <a:r>
              <a:rPr lang="en-US" altLang="zh-CN" b="1" dirty="0">
                <a:solidFill>
                  <a:srgbClr val="006699"/>
                </a:solidFill>
                <a:latin typeface="UbuntuMono"/>
              </a:rPr>
              <a:t>CREATE 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(:Person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name: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'Ian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})-[:EMPLOYMENT]-&gt; (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employment:Job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 {start_date: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'2011-01-05'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 -[:EMPLOYER]-&gt;(:Company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name: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'Neo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}), </a:t>
            </a:r>
            <a:endParaRPr lang="en-US" altLang="zh-CN" dirty="0"/>
          </a:p>
          <a:p>
            <a:pPr marL="600075" lvl="2" indent="0">
              <a:buNone/>
            </a:pPr>
            <a:r>
              <a:rPr lang="en-US" altLang="zh-CN" dirty="0">
                <a:solidFill>
                  <a:srgbClr val="000087"/>
                </a:solidFill>
                <a:latin typeface="UbuntuMono"/>
              </a:rPr>
              <a:t>(employment)-[:ROLE]-&gt;(:Role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name: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'engineer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B467046-5114-CB47-8E34-EA4EB4B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19457" name="Picture 1" descr="page87image3827072">
            <a:extLst>
              <a:ext uri="{FF2B5EF4-FFF2-40B4-BE49-F238E27FC236}">
                <a16:creationId xmlns:a16="http://schemas.microsoft.com/office/drawing/2014/main" id="{3488E1EE-49F6-664B-9C3A-67489EA3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42" y="2421500"/>
            <a:ext cx="2679245" cy="27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2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A26-513F-F248-BBDD-375FFF3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570730" cy="413814"/>
          </a:xfrm>
        </p:spPr>
        <p:txBody>
          <a:bodyPr/>
          <a:lstStyle/>
          <a:p>
            <a:r>
              <a:rPr kumimoji="1" lang="en-US" altLang="zh-CN" dirty="0"/>
              <a:t>Building a Graph Database Application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BFB16-9520-5242-9A44-43DB5FC21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Model Facts as Nodes </a:t>
            </a:r>
            <a:endParaRPr lang="en-US" altLang="zh-CN" dirty="0"/>
          </a:p>
          <a:p>
            <a:r>
              <a:rPr lang="en-US" altLang="zh-CN" b="1" dirty="0"/>
              <a:t>Performance </a:t>
            </a:r>
            <a:endParaRPr lang="en-US" altLang="zh-CN" dirty="0"/>
          </a:p>
          <a:p>
            <a:pPr lvl="1"/>
            <a:r>
              <a:rPr lang="en-US" altLang="zh-CN" dirty="0"/>
              <a:t>The</a:t>
            </a:r>
            <a:r>
              <a:rPr lang="zh-Hans" altLang="en-US" dirty="0"/>
              <a:t> </a:t>
            </a:r>
            <a:r>
              <a:rPr lang="en-US" altLang="zh-CN" dirty="0"/>
              <a:t>Figure</a:t>
            </a:r>
            <a:r>
              <a:rPr lang="zh-Hans" altLang="en-US" dirty="0"/>
              <a:t> </a:t>
            </a:r>
            <a:r>
              <a:rPr lang="en-US" altLang="zh-CN" dirty="0"/>
              <a:t>shows how the fact that William Hartnell played The Doctor in the story </a:t>
            </a:r>
            <a:r>
              <a:rPr lang="en-US" altLang="zh-CN" i="1" dirty="0"/>
              <a:t>The </a:t>
            </a:r>
            <a:r>
              <a:rPr lang="en-US" altLang="zh-CN" i="1" dirty="0" err="1"/>
              <a:t>Sensorites</a:t>
            </a:r>
            <a:r>
              <a:rPr lang="en-US" altLang="zh-CN" i="1" dirty="0"/>
              <a:t> </a:t>
            </a:r>
            <a:r>
              <a:rPr lang="en-US" altLang="zh-CN" dirty="0"/>
              <a:t>can be represented in the graph. </a:t>
            </a:r>
          </a:p>
          <a:p>
            <a:pPr marL="600075" lvl="2" indent="0">
              <a:buNone/>
            </a:pPr>
            <a:r>
              <a:rPr lang="en-US" altLang="zh-CN" b="1" dirty="0">
                <a:solidFill>
                  <a:srgbClr val="006699"/>
                </a:solidFill>
                <a:latin typeface="UbuntuMono"/>
              </a:rPr>
              <a:t>CREATE 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(:Actor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name: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'William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 Hartnell'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})-[:PERFORMED_IN]-&gt; (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performance:Performance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 {year:1964})-[:PLAYED]-&gt; (:Role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name: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'The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 Doctor'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}), </a:t>
            </a:r>
            <a:endParaRPr lang="en-US" altLang="zh-CN" dirty="0"/>
          </a:p>
          <a:p>
            <a:pPr marL="600075" lvl="2" indent="0">
              <a:buNone/>
            </a:pPr>
            <a:r>
              <a:rPr lang="en-US" altLang="zh-CN" dirty="0">
                <a:solidFill>
                  <a:srgbClr val="000087"/>
                </a:solidFill>
                <a:latin typeface="UbuntuMono"/>
              </a:rPr>
              <a:t>(performance)-[:FOR]-&gt;(:Story {</a:t>
            </a:r>
            <a:r>
              <a:rPr lang="en-US" altLang="zh-CN" dirty="0" err="1">
                <a:solidFill>
                  <a:srgbClr val="000087"/>
                </a:solidFill>
                <a:latin typeface="UbuntuMono"/>
              </a:rPr>
              <a:t>title: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'The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 </a:t>
            </a:r>
            <a:r>
              <a:rPr lang="en-US" altLang="zh-CN" dirty="0" err="1">
                <a:solidFill>
                  <a:srgbClr val="CC3300"/>
                </a:solidFill>
                <a:latin typeface="UbuntuMono"/>
              </a:rPr>
              <a:t>Sensorites</a:t>
            </a:r>
            <a:r>
              <a:rPr lang="en-US" altLang="zh-CN" dirty="0">
                <a:solidFill>
                  <a:srgbClr val="CC3300"/>
                </a:solidFill>
                <a:latin typeface="UbuntuMono"/>
              </a:rPr>
              <a:t>'</a:t>
            </a:r>
            <a:r>
              <a:rPr lang="en-US" altLang="zh-CN" dirty="0">
                <a:solidFill>
                  <a:srgbClr val="000087"/>
                </a:solidFill>
                <a:latin typeface="UbuntuMono"/>
              </a:rPr>
              <a:t>})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B467046-5114-CB47-8E34-EA4EB4B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2E8896-8009-C94C-8B6B-68517B69F646}"/>
              </a:ext>
            </a:extLst>
          </p:cNvPr>
          <p:cNvSpPr/>
          <p:nvPr/>
        </p:nvSpPr>
        <p:spPr>
          <a:xfrm>
            <a:off x="2857500" y="1913878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350" dirty="0"/>
          </a:p>
        </p:txBody>
      </p:sp>
      <p:pic>
        <p:nvPicPr>
          <p:cNvPr id="20481" name="Picture 1" descr="page88image1756128">
            <a:extLst>
              <a:ext uri="{FF2B5EF4-FFF2-40B4-BE49-F238E27FC236}">
                <a16:creationId xmlns:a16="http://schemas.microsoft.com/office/drawing/2014/main" id="{57C0DBB2-B96C-2748-B459-1C7E9B14F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34075"/>
            <a:ext cx="2785560" cy="28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8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AABA26-513F-F248-BBDD-375FFF35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2" y="105708"/>
            <a:ext cx="6588732" cy="413814"/>
          </a:xfrm>
        </p:spPr>
        <p:txBody>
          <a:bodyPr/>
          <a:lstStyle/>
          <a:p>
            <a:r>
              <a:rPr kumimoji="1" lang="en-US" altLang="zh-CN" dirty="0"/>
              <a:t>Building a Graph Database Application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BFB16-9520-5242-9A44-43DB5FC21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02" y="845073"/>
            <a:ext cx="8802978" cy="3940924"/>
          </a:xfrm>
        </p:spPr>
        <p:txBody>
          <a:bodyPr>
            <a:normAutofit/>
          </a:bodyPr>
          <a:lstStyle/>
          <a:p>
            <a:r>
              <a:rPr lang="en-US" altLang="zh-CN" b="1" dirty="0"/>
              <a:t>Embedded versus Server</a:t>
            </a:r>
          </a:p>
          <a:p>
            <a:pPr lvl="1"/>
            <a:r>
              <a:rPr lang="en-US" altLang="zh-CN" dirty="0"/>
              <a:t>Most databases today run as a server that is accessed through a client library. Neo4j is somewhat unusual in that it can be run in embedded as well as server mode. </a:t>
            </a:r>
          </a:p>
          <a:p>
            <a:pPr lvl="1"/>
            <a:r>
              <a:rPr lang="en-US" altLang="zh-CN" dirty="0"/>
              <a:t>In embedded mode, Neo4j runs in the same process as our application. </a:t>
            </a:r>
          </a:p>
          <a:p>
            <a:pPr lvl="1"/>
            <a:r>
              <a:rPr lang="en-US" altLang="zh-CN" dirty="0"/>
              <a:t>Running Neo4j in server mode is the most common means of deploying the database today. 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Cluster</a:t>
            </a:r>
          </a:p>
          <a:p>
            <a:endParaRPr lang="en-US" altLang="zh-CN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B467046-5114-CB47-8E34-EA4EB4B4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2E8896-8009-C94C-8B6B-68517B69F646}"/>
              </a:ext>
            </a:extLst>
          </p:cNvPr>
          <p:cNvSpPr/>
          <p:nvPr/>
        </p:nvSpPr>
        <p:spPr>
          <a:xfrm>
            <a:off x="2857500" y="1913878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1350" dirty="0"/>
          </a:p>
        </p:txBody>
      </p:sp>
      <p:pic>
        <p:nvPicPr>
          <p:cNvPr id="7" name="Picture 1" descr="page101image3824384">
            <a:extLst>
              <a:ext uri="{FF2B5EF4-FFF2-40B4-BE49-F238E27FC236}">
                <a16:creationId xmlns:a16="http://schemas.microsoft.com/office/drawing/2014/main" id="{4B51A063-6084-6E41-9000-D650DB18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016" y="2499996"/>
            <a:ext cx="2456255" cy="26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5" name="Picture 1" descr="page102image1780320">
            <a:extLst>
              <a:ext uri="{FF2B5EF4-FFF2-40B4-BE49-F238E27FC236}">
                <a16:creationId xmlns:a16="http://schemas.microsoft.com/office/drawing/2014/main" id="{B3E003E0-F6B3-3148-9B28-5A21B8436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441" y="2495294"/>
            <a:ext cx="3395353" cy="2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7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F331-877A-3B4A-A99E-2D3426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732748" cy="413814"/>
          </a:xfrm>
        </p:spPr>
        <p:txBody>
          <a:bodyPr/>
          <a:lstStyle/>
          <a:p>
            <a:r>
              <a:rPr kumimoji="1" lang="en-US" altLang="zh-CN" dirty="0"/>
              <a:t>Graph Database Internals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1C57A85-0263-1A43-B845-79A52F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1A4562-E9CD-3240-9666-440EEF53D49E}"/>
              </a:ext>
            </a:extLst>
          </p:cNvPr>
          <p:cNvSpPr txBox="1">
            <a:spLocks/>
          </p:cNvSpPr>
          <p:nvPr/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Neo4j stores graph data in a number of different </a:t>
            </a:r>
            <a:r>
              <a:rPr lang="en-US" altLang="zh-CN" sz="1800" i="1" dirty="0"/>
              <a:t>store files</a:t>
            </a:r>
            <a:r>
              <a:rPr lang="en-US" altLang="zh-CN" sz="1800" dirty="0"/>
              <a:t>. </a:t>
            </a:r>
          </a:p>
          <a:p>
            <a:pPr lvl="1"/>
            <a:r>
              <a:rPr lang="en-US" altLang="zh-CN" sz="1500" dirty="0"/>
              <a:t>Each store file contains the data for a specific part of the graph (e.g., there are separate stores for nodes, relation‐ ships, labels, and properties). </a:t>
            </a:r>
          </a:p>
          <a:p>
            <a:endParaRPr lang="en-US" altLang="zh-CN" sz="1800" dirty="0"/>
          </a:p>
        </p:txBody>
      </p:sp>
      <p:pic>
        <p:nvPicPr>
          <p:cNvPr id="22531" name="Picture 3" descr="page171image1802944">
            <a:extLst>
              <a:ext uri="{FF2B5EF4-FFF2-40B4-BE49-F238E27FC236}">
                <a16:creationId xmlns:a16="http://schemas.microsoft.com/office/drawing/2014/main" id="{AE83A5B0-8BE7-F240-8210-1B4C6B0A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796467"/>
            <a:ext cx="7487297" cy="279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D2900C-5C2D-FF4F-A191-D9CFBCAE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076" y="1663452"/>
            <a:ext cx="10763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F331-877A-3B4A-A99E-2D3426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732748" cy="413814"/>
          </a:xfrm>
        </p:spPr>
        <p:txBody>
          <a:bodyPr/>
          <a:lstStyle/>
          <a:p>
            <a:r>
              <a:rPr kumimoji="1" lang="en-US" altLang="zh-CN" dirty="0"/>
              <a:t>Graph Database Internals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1C57A85-0263-1A43-B845-79A52F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1A4562-E9CD-3240-9666-440EEF53D49E}"/>
              </a:ext>
            </a:extLst>
          </p:cNvPr>
          <p:cNvSpPr txBox="1">
            <a:spLocks/>
          </p:cNvSpPr>
          <p:nvPr/>
        </p:nvSpPr>
        <p:spPr>
          <a:xfrm>
            <a:off x="107504" y="845073"/>
            <a:ext cx="8928992" cy="39409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Neo4j stores graph data in a number of different </a:t>
            </a:r>
            <a:r>
              <a:rPr lang="en-US" altLang="zh-CN" sz="1800" i="1" dirty="0"/>
              <a:t>store files</a:t>
            </a:r>
            <a:r>
              <a:rPr lang="en-US" altLang="zh-CN" sz="1800" dirty="0"/>
              <a:t>. </a:t>
            </a:r>
          </a:p>
          <a:p>
            <a:pPr lvl="1"/>
            <a:r>
              <a:rPr lang="en-US" altLang="zh-CN" sz="1500" dirty="0"/>
              <a:t>Doubly Linked Lists in the Relationship Store </a:t>
            </a:r>
          </a:p>
          <a:p>
            <a:endParaRPr lang="en-US" altLang="zh-CN" sz="1800" dirty="0"/>
          </a:p>
        </p:txBody>
      </p:sp>
      <p:pic>
        <p:nvPicPr>
          <p:cNvPr id="22532" name="Picture 4" descr="page173image1742016">
            <a:extLst>
              <a:ext uri="{FF2B5EF4-FFF2-40B4-BE49-F238E27FC236}">
                <a16:creationId xmlns:a16="http://schemas.microsoft.com/office/drawing/2014/main" id="{A52657A1-878A-9C43-898A-E8E97E71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796" y="1635646"/>
            <a:ext cx="5806408" cy="29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4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F331-877A-3B4A-A99E-2D3426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732748" cy="413814"/>
          </a:xfrm>
        </p:spPr>
        <p:txBody>
          <a:bodyPr/>
          <a:lstStyle/>
          <a:p>
            <a:r>
              <a:rPr kumimoji="1" lang="en-US" altLang="zh-CN" dirty="0"/>
              <a:t>Graph Database Internals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1C57A85-0263-1A43-B845-79A52F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1A4562-E9CD-3240-9666-440EEF53D49E}"/>
              </a:ext>
            </a:extLst>
          </p:cNvPr>
          <p:cNvSpPr txBox="1">
            <a:spLocks/>
          </p:cNvSpPr>
          <p:nvPr/>
        </p:nvSpPr>
        <p:spPr>
          <a:xfrm>
            <a:off x="107504" y="845073"/>
            <a:ext cx="7704856" cy="39409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Neo4j stores graph 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2D207C-30EE-434B-A972-38185558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70" y="1346535"/>
            <a:ext cx="4364059" cy="34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F331-877A-3B4A-A99E-2D3426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732748" cy="413814"/>
          </a:xfrm>
        </p:spPr>
        <p:txBody>
          <a:bodyPr/>
          <a:lstStyle/>
          <a:p>
            <a:r>
              <a:rPr kumimoji="1" lang="en-US" altLang="zh-CN" dirty="0"/>
              <a:t>Graph Database Internals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1C57A85-0263-1A43-B845-79A52F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1A4562-E9CD-3240-9666-440EEF53D49E}"/>
              </a:ext>
            </a:extLst>
          </p:cNvPr>
          <p:cNvSpPr txBox="1">
            <a:spLocks/>
          </p:cNvSpPr>
          <p:nvPr/>
        </p:nvSpPr>
        <p:spPr>
          <a:xfrm>
            <a:off x="107504" y="845073"/>
            <a:ext cx="8712968" cy="39409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Neo4j stores graph data</a:t>
            </a:r>
          </a:p>
          <a:p>
            <a:pPr lvl="1"/>
            <a:r>
              <a:rPr lang="en-US" altLang="zh-CN" sz="1500" dirty="0"/>
              <a:t>Node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2FECA0-60C5-504D-853C-9875385E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084326"/>
            <a:ext cx="2543133" cy="3701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786C6B-B475-5B40-9C9B-5FE5A67DC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1601246"/>
            <a:ext cx="3852428" cy="300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6F331-877A-3B4A-A99E-2D3426CE7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732748" cy="413814"/>
          </a:xfrm>
        </p:spPr>
        <p:txBody>
          <a:bodyPr/>
          <a:lstStyle/>
          <a:p>
            <a:r>
              <a:rPr kumimoji="1" lang="en-US" altLang="zh-CN" dirty="0"/>
              <a:t>Graph Database Internals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1C57A85-0263-1A43-B845-79A52FD2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11A4562-E9CD-3240-9666-440EEF53D49E}"/>
              </a:ext>
            </a:extLst>
          </p:cNvPr>
          <p:cNvSpPr txBox="1">
            <a:spLocks/>
          </p:cNvSpPr>
          <p:nvPr/>
        </p:nvSpPr>
        <p:spPr>
          <a:xfrm>
            <a:off x="107504" y="845073"/>
            <a:ext cx="7704856" cy="39409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/>
              <a:t>Neo4j stores graph data</a:t>
            </a:r>
          </a:p>
          <a:p>
            <a:pPr lvl="1"/>
            <a:r>
              <a:rPr lang="en-US" altLang="zh-CN" sz="1500" dirty="0"/>
              <a:t>relationship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786C6B-B475-5B40-9C9B-5FE5A67DC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95686"/>
            <a:ext cx="3255617" cy="2539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FA36A8-F6E8-1643-A4C3-84145FEC7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452" y="730229"/>
            <a:ext cx="4644009" cy="405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7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AAFA8-BA0E-CC4A-8D0E-DB617F12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228970" cy="413814"/>
          </a:xfrm>
        </p:spPr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is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Graph?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39DCF5-1A14-D249-84E4-17089831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6408712" cy="3940924"/>
          </a:xfrm>
        </p:spPr>
        <p:txBody>
          <a:bodyPr/>
          <a:lstStyle/>
          <a:p>
            <a:r>
              <a:rPr lang="en-US" altLang="zh-CN" dirty="0"/>
              <a:t>Formally, a graph is just a collection of </a:t>
            </a:r>
            <a:r>
              <a:rPr lang="en-US" altLang="zh-CN" i="1" dirty="0"/>
              <a:t>vertices </a:t>
            </a:r>
            <a:r>
              <a:rPr lang="en-US" altLang="zh-CN" dirty="0"/>
              <a:t>and </a:t>
            </a:r>
            <a:r>
              <a:rPr lang="en-US" altLang="zh-CN" i="1" dirty="0"/>
              <a:t>edges</a:t>
            </a:r>
          </a:p>
          <a:p>
            <a:pPr lvl="1"/>
            <a:r>
              <a:rPr lang="en-US" altLang="zh-CN" dirty="0"/>
              <a:t>or, in less intimidating language, a set of </a:t>
            </a:r>
            <a:r>
              <a:rPr lang="en-US" altLang="zh-CN" i="1" dirty="0"/>
              <a:t>nodes </a:t>
            </a:r>
            <a:r>
              <a:rPr lang="en-US" altLang="zh-CN" dirty="0"/>
              <a:t>and the </a:t>
            </a:r>
            <a:r>
              <a:rPr lang="en-US" altLang="zh-CN" i="1" dirty="0"/>
              <a:t>relationships </a:t>
            </a:r>
            <a:r>
              <a:rPr lang="en-US" altLang="zh-CN" dirty="0"/>
              <a:t>that connect them. </a:t>
            </a:r>
          </a:p>
          <a:p>
            <a:pPr lvl="1"/>
            <a:r>
              <a:rPr lang="en-US" altLang="zh-CN" dirty="0"/>
              <a:t>Graphs represent entities as nodes and </a:t>
            </a:r>
          </a:p>
          <a:p>
            <a:pPr marL="342900" lvl="1" indent="0">
              <a:buNone/>
            </a:pPr>
            <a:r>
              <a:rPr lang="zh-Hans" altLang="en-US" dirty="0"/>
              <a:t>     </a:t>
            </a:r>
            <a:r>
              <a:rPr lang="en-US" altLang="zh-CN" dirty="0"/>
              <a:t>the ways in which those entities relate to</a:t>
            </a:r>
          </a:p>
          <a:p>
            <a:pPr marL="342900" lvl="1" indent="0">
              <a:buNone/>
            </a:pPr>
            <a:r>
              <a:rPr lang="zh-Hans" altLang="en-US" dirty="0"/>
              <a:t>     </a:t>
            </a:r>
            <a:r>
              <a:rPr lang="en-US" altLang="zh-CN" dirty="0"/>
              <a:t>the world as relationships.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E1195B8-D44F-A646-BCAE-3F9518E5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1025" name="Picture 1" descr="page20image546159552">
            <a:extLst>
              <a:ext uri="{FF2B5EF4-FFF2-40B4-BE49-F238E27FC236}">
                <a16:creationId xmlns:a16="http://schemas.microsoft.com/office/drawing/2014/main" id="{35D051F8-44F9-4348-8A27-5F151BB2E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9782"/>
            <a:ext cx="2750242" cy="174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21image546557840">
            <a:extLst>
              <a:ext uri="{FF2B5EF4-FFF2-40B4-BE49-F238E27FC236}">
                <a16:creationId xmlns:a16="http://schemas.microsoft.com/office/drawing/2014/main" id="{14578161-57FC-E34F-B03A-E99FB348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790" y="711533"/>
            <a:ext cx="2513831" cy="44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0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39776-8B00-BD45-A0A0-D9E640BF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C7BE7E-59F8-6741-BBED-62700FD45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097BB-3C1E-0948-8BB5-8758B149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38" y="771550"/>
            <a:ext cx="8064924" cy="390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AE013-5E59-C36F-2620-D56DCC2A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Download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 Database Self-Managed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26243-6E7E-F8A8-9F35-C25C0179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https://neo4j.com/deployment-center/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D3764-338B-915F-5A46-2589D6C2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44FC01-B6AC-DD8C-98D8-1D9F4B0CE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80" y="1218814"/>
            <a:ext cx="6046440" cy="362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E41BA-3903-C14B-812E-5D37B5C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Neo4j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DC3FCE-FE78-1E4E-9F34-4BC734ACA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Open up your terminal/shell.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Extract the contents of the archive, using:</a:t>
            </a:r>
            <a:br>
              <a:rPr lang="en-US" altLang="zh-CN" dirty="0"/>
            </a:br>
            <a:r>
              <a:rPr lang="en-US" altLang="zh-CN" dirty="0">
                <a:solidFill>
                  <a:schemeClr val="tx2"/>
                </a:solidFill>
                <a:latin typeface="+mn-lt"/>
              </a:rPr>
              <a:t>tar -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xf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 &lt;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filecode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&gt;.</a:t>
            </a:r>
            <a:br>
              <a:rPr lang="en-US" altLang="zh-CN" dirty="0"/>
            </a:br>
            <a:r>
              <a:rPr lang="en-US" altLang="zh-CN" dirty="0"/>
              <a:t>For example,</a:t>
            </a:r>
            <a:br>
              <a:rPr lang="en-US" altLang="zh-CN" dirty="0"/>
            </a:br>
            <a:r>
              <a:rPr lang="en-US" altLang="zh-CN" dirty="0">
                <a:solidFill>
                  <a:schemeClr val="tx2"/>
                </a:solidFill>
                <a:latin typeface="+mn-lt"/>
              </a:rPr>
              <a:t>tar -</a:t>
            </a:r>
            <a:r>
              <a:rPr lang="en-US" altLang="zh-CN" dirty="0" err="1">
                <a:solidFill>
                  <a:schemeClr val="tx2"/>
                </a:solidFill>
                <a:latin typeface="+mn-lt"/>
              </a:rPr>
              <a:t>xf</a:t>
            </a:r>
            <a:r>
              <a:rPr lang="en-US" altLang="zh-CN" dirty="0">
                <a:solidFill>
                  <a:schemeClr val="tx2"/>
                </a:solidFill>
                <a:latin typeface="+mn-lt"/>
              </a:rPr>
              <a:t> neo4j-community-5.12.0-unix.tar.gz</a:t>
            </a:r>
          </a:p>
          <a:p>
            <a:pPr marL="342900" indent="-342900">
              <a:buFont typeface="+mj-lt"/>
              <a:buAutoNum type="arabicPeriod"/>
            </a:pPr>
            <a:endParaRPr lang="en-US" altLang="zh-CN" dirty="0">
              <a:solidFill>
                <a:schemeClr val="tx2"/>
              </a:solidFill>
              <a:latin typeface="+mn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Place the extracted files in a permanent home on your server. The top level directory is referred to as NEO4J_HOME.</a:t>
            </a:r>
          </a:p>
          <a:p>
            <a:pPr lvl="1"/>
            <a:r>
              <a:rPr lang="en-US" altLang="zh-CN" sz="1300" dirty="0"/>
              <a:t>To run Neo4j as a console application, use:</a:t>
            </a:r>
            <a:br>
              <a:rPr lang="en-US" altLang="zh-CN" sz="1300" dirty="0"/>
            </a:br>
            <a:r>
              <a:rPr lang="en-US" altLang="zh-CN" sz="1700" dirty="0">
                <a:solidFill>
                  <a:schemeClr val="tx2"/>
                </a:solidFill>
                <a:latin typeface="+mn-lt"/>
              </a:rPr>
              <a:t>&lt;NEO4J_HOME&gt;/bin/neo4j console</a:t>
            </a:r>
          </a:p>
          <a:p>
            <a:pPr lvl="1"/>
            <a:r>
              <a:rPr lang="en-US" altLang="zh-CN" sz="1300" dirty="0"/>
              <a:t>To run Neo4j in a background process, use:</a:t>
            </a:r>
            <a:br>
              <a:rPr lang="en-US" altLang="zh-CN" sz="1300" dirty="0"/>
            </a:br>
            <a:r>
              <a:rPr lang="en-US" altLang="zh-CN" sz="1700" dirty="0">
                <a:solidFill>
                  <a:schemeClr val="tx2"/>
                </a:solidFill>
                <a:latin typeface="+mn-lt"/>
              </a:rPr>
              <a:t>&lt;NEO4J_HOME&gt;/bin/neo4j start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Visit </a:t>
            </a:r>
            <a:r>
              <a:rPr lang="en-US" altLang="zh-CN" dirty="0">
                <a:hlinkClick r:id="rId2"/>
              </a:rPr>
              <a:t>http://localhost:7474</a:t>
            </a:r>
            <a:r>
              <a:rPr lang="en-US" altLang="zh-CN" dirty="0"/>
              <a:t> in your web browser.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Connect using the username </a:t>
            </a:r>
            <a:r>
              <a:rPr lang="en-US" altLang="zh-CN" dirty="0">
                <a:solidFill>
                  <a:srgbClr val="FF0000"/>
                </a:solidFill>
              </a:rPr>
              <a:t>'neo4j</a:t>
            </a:r>
            <a:r>
              <a:rPr lang="en-US" altLang="zh-CN" dirty="0"/>
              <a:t>' with default password </a:t>
            </a:r>
            <a:r>
              <a:rPr lang="en-US" altLang="zh-CN" dirty="0">
                <a:solidFill>
                  <a:srgbClr val="FF0000"/>
                </a:solidFill>
              </a:rPr>
              <a:t>'neo4j</a:t>
            </a:r>
            <a:r>
              <a:rPr lang="en-US" altLang="zh-CN" dirty="0"/>
              <a:t>'. You'll then be prompted to change the password.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8D11D1-686D-EF4C-B65F-5976AFA0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2B5706-D40B-7F45-B396-4048238C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06" y="544291"/>
            <a:ext cx="3096694" cy="16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AE013-5E59-C36F-2620-D56DCC2A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Neo4J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26243-6E7E-F8A8-9F35-C25C0179B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Start Up the Neo4j Browser</a:t>
            </a:r>
          </a:p>
          <a:p>
            <a:pPr lvl="1"/>
            <a:r>
              <a:rPr kumimoji="1" lang="en" altLang="zh-CN" dirty="0"/>
              <a:t>Visit: </a:t>
            </a:r>
            <a:r>
              <a:rPr kumimoji="1" lang="zh-CN" altLang="en-US" dirty="0"/>
              <a:t> </a:t>
            </a:r>
            <a:r>
              <a:rPr kumimoji="1" lang="en" altLang="zh-CN" dirty="0">
                <a:hlinkClick r:id="rId2"/>
              </a:rPr>
              <a:t>http://localhost:7474/</a:t>
            </a:r>
            <a:r>
              <a:rPr kumimoji="1" lang="zh-CN" altLang="en-US" dirty="0"/>
              <a:t>   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9D3764-338B-915F-5A46-2589D6C2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1026" name="Picture 2" descr="Neo4j Browser - main panel">
            <a:extLst>
              <a:ext uri="{FF2B5EF4-FFF2-40B4-BE49-F238E27FC236}">
                <a16:creationId xmlns:a16="http://schemas.microsoft.com/office/drawing/2014/main" id="{CE78D582-B685-184F-CD54-408842717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12" y="1505026"/>
            <a:ext cx="7956376" cy="328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3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EBB20-4032-2041-A03A-B361D96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Download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Install 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E5F21-5EA7-7979-2AEC-BDD1A67DA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https://neo4j.com/deployment-center/</a:t>
            </a:r>
            <a:r>
              <a:rPr kumimoji="1" lang="zh-CN" altLang="en-US" dirty="0"/>
              <a:t>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8A2EB-E564-52B1-37AA-AF81B3C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44B108-4CDC-7C91-9DC9-4781083F6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07654"/>
            <a:ext cx="7772400" cy="25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EBB20-4032-2041-A03A-B361D96A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Download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 Install Neo4J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8A2EB-E564-52B1-37AA-AF81B3CD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4A7BBF-675E-D609-A0C2-BB90AF5AD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96" y="735201"/>
            <a:ext cx="7558608" cy="43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2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337D58-DAED-A145-BC72-CCC1AEBBE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2BC16-5A72-BF43-97CD-F13BB1142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pom.xml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4CBCE-6762-004E-A7B2-60450E899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76BB9F-C2BC-B945-A858-29F0613F8497}"/>
              </a:ext>
            </a:extLst>
          </p:cNvPr>
          <p:cNvSpPr/>
          <p:nvPr/>
        </p:nvSpPr>
        <p:spPr>
          <a:xfrm>
            <a:off x="1358643" y="1995686"/>
            <a:ext cx="6426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E8BF6A"/>
                </a:solidFill>
              </a:rPr>
              <a:t>    &lt;dependencies&gt;</a:t>
            </a:r>
            <a:br>
              <a:rPr lang="en-US" altLang="zh-CN" sz="1600" dirty="0">
                <a:solidFill>
                  <a:srgbClr val="E8BF6A"/>
                </a:solidFill>
              </a:rPr>
            </a:br>
            <a:r>
              <a:rPr lang="en-US" altLang="zh-CN" sz="1600" dirty="0">
                <a:solidFill>
                  <a:srgbClr val="E8BF6A"/>
                </a:solidFill>
              </a:rPr>
              <a:t>        &lt;dependency&gt;</a:t>
            </a:r>
            <a:br>
              <a:rPr lang="en-US" altLang="zh-CN" sz="1600" dirty="0">
                <a:solidFill>
                  <a:srgbClr val="E8BF6A"/>
                </a:solidFill>
              </a:rPr>
            </a:br>
            <a:r>
              <a:rPr lang="en-US" altLang="zh-CN" sz="1600" dirty="0">
                <a:solidFill>
                  <a:srgbClr val="E8BF6A"/>
                </a:solidFill>
              </a:rPr>
              <a:t>            &lt;</a:t>
            </a:r>
            <a:r>
              <a:rPr lang="en-US" altLang="zh-CN" sz="1600" dirty="0" err="1">
                <a:solidFill>
                  <a:srgbClr val="E8BF6A"/>
                </a:solidFill>
              </a:rPr>
              <a:t>groupId</a:t>
            </a:r>
            <a:r>
              <a:rPr lang="en-US" altLang="zh-CN" sz="1600" dirty="0">
                <a:solidFill>
                  <a:srgbClr val="E8BF6A"/>
                </a:solidFill>
              </a:rPr>
              <a:t>&gt;</a:t>
            </a:r>
            <a:r>
              <a:rPr lang="en-US" altLang="zh-CN" sz="1600" dirty="0" err="1"/>
              <a:t>org.springframework.boot</a:t>
            </a:r>
            <a:r>
              <a:rPr lang="en-US" altLang="zh-CN" sz="1600" dirty="0">
                <a:solidFill>
                  <a:srgbClr val="E8BF6A"/>
                </a:solidFill>
              </a:rPr>
              <a:t>&lt;/</a:t>
            </a:r>
            <a:r>
              <a:rPr lang="en-US" altLang="zh-CN" sz="1600" dirty="0" err="1">
                <a:solidFill>
                  <a:srgbClr val="E8BF6A"/>
                </a:solidFill>
              </a:rPr>
              <a:t>groupId</a:t>
            </a:r>
            <a:r>
              <a:rPr lang="en-US" altLang="zh-CN" sz="1600" dirty="0">
                <a:solidFill>
                  <a:srgbClr val="E8BF6A"/>
                </a:solidFill>
              </a:rPr>
              <a:t>&gt;</a:t>
            </a:r>
            <a:br>
              <a:rPr lang="en-US" altLang="zh-CN" sz="1600" dirty="0">
                <a:solidFill>
                  <a:srgbClr val="E8BF6A"/>
                </a:solidFill>
              </a:rPr>
            </a:br>
            <a:r>
              <a:rPr lang="en-US" altLang="zh-CN" sz="1600" dirty="0">
                <a:solidFill>
                  <a:srgbClr val="E8BF6A"/>
                </a:solidFill>
              </a:rPr>
              <a:t>            &lt;</a:t>
            </a:r>
            <a:r>
              <a:rPr lang="en-US" altLang="zh-CN" sz="1600" dirty="0" err="1">
                <a:solidFill>
                  <a:srgbClr val="E8BF6A"/>
                </a:solidFill>
              </a:rPr>
              <a:t>artifactId</a:t>
            </a:r>
            <a:r>
              <a:rPr lang="en-US" altLang="zh-CN" sz="1600" dirty="0">
                <a:solidFill>
                  <a:srgbClr val="E8BF6A"/>
                </a:solidFill>
              </a:rPr>
              <a:t>&gt;</a:t>
            </a:r>
            <a:r>
              <a:rPr lang="en-US" altLang="zh-CN" sz="1600" dirty="0"/>
              <a:t>spring-boot-starter-data-neo4j</a:t>
            </a:r>
            <a:r>
              <a:rPr lang="en-US" altLang="zh-CN" sz="1600" dirty="0">
                <a:solidFill>
                  <a:srgbClr val="E8BF6A"/>
                </a:solidFill>
              </a:rPr>
              <a:t>&lt;/</a:t>
            </a:r>
            <a:r>
              <a:rPr lang="en-US" altLang="zh-CN" sz="1600" dirty="0" err="1">
                <a:solidFill>
                  <a:srgbClr val="E8BF6A"/>
                </a:solidFill>
              </a:rPr>
              <a:t>artifactId</a:t>
            </a:r>
            <a:r>
              <a:rPr lang="en-US" altLang="zh-CN" sz="1600" dirty="0">
                <a:solidFill>
                  <a:srgbClr val="E8BF6A"/>
                </a:solidFill>
              </a:rPr>
              <a:t>&gt;</a:t>
            </a:r>
            <a:br>
              <a:rPr lang="en-US" altLang="zh-CN" sz="1600" dirty="0">
                <a:solidFill>
                  <a:srgbClr val="E8BF6A"/>
                </a:solidFill>
              </a:rPr>
            </a:br>
            <a:r>
              <a:rPr lang="en-US" altLang="zh-CN" sz="1600" dirty="0">
                <a:solidFill>
                  <a:srgbClr val="E8BF6A"/>
                </a:solidFill>
              </a:rPr>
              <a:t>        &lt;/dependency&gt;</a:t>
            </a:r>
            <a:br>
              <a:rPr lang="en-US" altLang="zh-CN" sz="1600" dirty="0">
                <a:solidFill>
                  <a:srgbClr val="E8BF6A"/>
                </a:solidFill>
              </a:rPr>
            </a:br>
            <a:r>
              <a:rPr lang="en-US" altLang="zh-CN" sz="1600" dirty="0">
                <a:solidFill>
                  <a:srgbClr val="E8BF6A"/>
                </a:solidFill>
              </a:rPr>
              <a:t>    &lt;/dependencies&gt;   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796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4A6CB-6578-2340-8979-92898F028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4170E9-52D5-5549-9FCE-96414ABF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60A0BB-AC80-8D4F-A914-0AB65DE4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E10FAD-36BB-E047-9FAA-484C6189C751}"/>
              </a:ext>
            </a:extLst>
          </p:cNvPr>
          <p:cNvSpPr/>
          <p:nvPr/>
        </p:nvSpPr>
        <p:spPr>
          <a:xfrm>
            <a:off x="353768" y="1275606"/>
            <a:ext cx="6588732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9E880D"/>
                </a:solidFill>
                <a:effectLst/>
                <a:latin typeface="JetBrains Mono"/>
              </a:rPr>
              <a:t>@Node</a:t>
            </a:r>
            <a:br>
              <a:rPr lang="en" altLang="zh-CN" sz="11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9E880D"/>
                </a:solidFill>
                <a:effectLst/>
                <a:latin typeface="JetBrains Mono"/>
              </a:rPr>
              <a:t>@Id @</a:t>
            </a:r>
            <a:r>
              <a:rPr lang="en" altLang="zh-CN" sz="1100" dirty="0" err="1">
                <a:solidFill>
                  <a:srgbClr val="9E880D"/>
                </a:solidFill>
                <a:effectLst/>
                <a:latin typeface="JetBrains Mono"/>
              </a:rPr>
              <a:t>GeneratedValue</a:t>
            </a:r>
            <a:r>
              <a:rPr lang="en" altLang="zh-CN" sz="1100" dirty="0">
                <a:solidFill>
                  <a:srgbClr val="9E880D"/>
                </a:solidFill>
                <a:effectLst/>
                <a:latin typeface="JetBrains Mono"/>
              </a:rPr>
              <a:t>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Long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id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100" dirty="0">
                <a:solidFill>
                  <a:srgbClr val="00627A"/>
                </a:solidFill>
                <a:effectLst/>
                <a:latin typeface="JetBrains Mono"/>
              </a:rPr>
              <a:t>Person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i="1" dirty="0">
                <a:solidFill>
                  <a:srgbClr val="8C8C8C"/>
                </a:solidFill>
                <a:effectLst/>
                <a:latin typeface="JetBrains Mono"/>
              </a:rPr>
              <a:t>// Empty constructor required as of Neo4j API 2.0.5</a:t>
            </a:r>
            <a:br>
              <a:rPr lang="en" altLang="zh-CN" sz="11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100" i="1" dirty="0"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};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100" dirty="0">
                <a:solidFill>
                  <a:srgbClr val="00627A"/>
                </a:solidFill>
                <a:effectLst/>
                <a:latin typeface="JetBrains Mono"/>
              </a:rPr>
              <a:t>Person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name)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= name;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100" i="1" dirty="0"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9E880D"/>
                </a:solidFill>
                <a:effectLst/>
                <a:latin typeface="JetBrains Mono"/>
              </a:rPr>
              <a:t>@Relationship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(type = </a:t>
            </a:r>
            <a:r>
              <a:rPr lang="en" altLang="zh-CN" sz="1100" dirty="0">
                <a:solidFill>
                  <a:srgbClr val="067D17"/>
                </a:solidFill>
                <a:effectLst/>
                <a:latin typeface="JetBrains Mono"/>
              </a:rPr>
              <a:t>"TEAMMATE"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Set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teammates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endParaRPr lang="zh-CN" altLang="en-US" sz="9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90B465-651A-40FE-6605-89BFF456D1B8}"/>
              </a:ext>
            </a:extLst>
          </p:cNvPr>
          <p:cNvSpPr/>
          <p:nvPr/>
        </p:nvSpPr>
        <p:spPr>
          <a:xfrm>
            <a:off x="4516600" y="715942"/>
            <a:ext cx="3727808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100" dirty="0" err="1">
                <a:solidFill>
                  <a:srgbClr val="00627A"/>
                </a:solidFill>
                <a:effectLst/>
                <a:latin typeface="JetBrains Mono"/>
              </a:rPr>
              <a:t>worksWith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person)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if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teammates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null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  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teammates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HashSet&lt;&gt;();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JetBrains Mono"/>
              </a:rPr>
              <a:t>teammates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.add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(person);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100" dirty="0" err="1">
                <a:solidFill>
                  <a:srgbClr val="00627A"/>
                </a:solidFill>
                <a:effectLst/>
                <a:latin typeface="JetBrains Mono"/>
              </a:rPr>
              <a:t>toString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1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100" dirty="0">
                <a:solidFill>
                  <a:srgbClr val="067D17"/>
                </a:solidFill>
                <a:effectLst/>
                <a:latin typeface="JetBrains Mono"/>
              </a:rPr>
              <a:t>"'s teammates =&gt; "</a:t>
            </a:r>
            <a:br>
              <a:rPr lang="en" altLang="zh-CN" sz="11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67D17"/>
                </a:solidFill>
                <a:effectLst/>
                <a:latin typeface="JetBrains Mono"/>
              </a:rPr>
              <a:t>         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100" dirty="0" err="1">
                <a:solidFill>
                  <a:srgbClr val="000000"/>
                </a:solidFill>
                <a:effectLst/>
                <a:latin typeface="JetBrains Mono"/>
              </a:rPr>
              <a:t>Optional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i="1" dirty="0" err="1">
                <a:solidFill>
                  <a:srgbClr val="080808"/>
                </a:solidFill>
                <a:effectLst/>
                <a:latin typeface="JetBrains Mono"/>
              </a:rPr>
              <a:t>ofNullable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1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JetBrains Mono"/>
              </a:rPr>
              <a:t>teammates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orElse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" altLang="zh-CN" sz="1100" dirty="0" err="1">
                <a:solidFill>
                  <a:srgbClr val="000000"/>
                </a:solidFill>
                <a:effectLst/>
                <a:latin typeface="JetBrains Mono"/>
              </a:rPr>
              <a:t>Collections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i="1" dirty="0" err="1">
                <a:solidFill>
                  <a:srgbClr val="080808"/>
                </a:solidFill>
                <a:effectLst/>
                <a:latin typeface="JetBrains Mono"/>
              </a:rPr>
              <a:t>emptySet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()).stream()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            .map(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::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getName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            .collect(</a:t>
            </a:r>
            <a:r>
              <a:rPr lang="en" altLang="zh-CN" sz="1100" dirty="0" err="1">
                <a:solidFill>
                  <a:srgbClr val="000000"/>
                </a:solidFill>
                <a:effectLst/>
                <a:latin typeface="JetBrains Mono"/>
              </a:rPr>
              <a:t>Collectors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i="1" dirty="0" err="1">
                <a:solidFill>
                  <a:srgbClr val="080808"/>
                </a:solidFill>
                <a:effectLst/>
                <a:latin typeface="JetBrains Mono"/>
              </a:rPr>
              <a:t>toList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100" dirty="0" err="1">
                <a:solidFill>
                  <a:srgbClr val="00627A"/>
                </a:solidFill>
                <a:effectLst/>
                <a:latin typeface="JetBrains Mono"/>
              </a:rPr>
              <a:t>getName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1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100" dirty="0" err="1">
                <a:solidFill>
                  <a:srgbClr val="00627A"/>
                </a:solidFill>
                <a:effectLst/>
                <a:latin typeface="JetBrains Mono"/>
              </a:rPr>
              <a:t>setName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1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name) {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   </a:t>
            </a:r>
            <a:r>
              <a:rPr lang="en" altLang="zh-CN" sz="11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1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100" dirty="0" err="1">
                <a:solidFill>
                  <a:srgbClr val="871094"/>
                </a:solidFill>
                <a:effectLst/>
                <a:latin typeface="JetBrains Mono"/>
              </a:rPr>
              <a:t>name</a:t>
            </a:r>
            <a:r>
              <a:rPr lang="en" altLang="zh-CN" sz="11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= name;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1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br>
              <a:rPr lang="en-US" altLang="zh-CN" sz="900" dirty="0"/>
            </a:br>
            <a:r>
              <a:rPr lang="en-US" altLang="zh-CN" sz="900" dirty="0"/>
              <a:t>   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688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4A9C0-5FA2-1142-B92C-F77332C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743AE-55C9-F24C-8D8A-3FC04A2A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PersonRepository.java</a:t>
            </a:r>
            <a:endParaRPr kumimoji="1" lang="en-US" altLang="zh-CN" dirty="0"/>
          </a:p>
          <a:p>
            <a:pPr marL="0" indent="0">
              <a:buNone/>
            </a:pPr>
            <a:endParaRPr lang="en" altLang="zh-CN" sz="1800" dirty="0">
              <a:solidFill>
                <a:srgbClr val="0033B3"/>
              </a:solidFill>
              <a:effectLst/>
              <a:latin typeface="JetBrains Mono"/>
            </a:endParaRPr>
          </a:p>
          <a:p>
            <a:pPr marL="0" indent="0">
              <a:buNone/>
            </a:pPr>
            <a:r>
              <a:rPr lang="en" altLang="zh-CN" sz="1600" dirty="0">
                <a:solidFill>
                  <a:srgbClr val="0033B3"/>
                </a:solidFill>
                <a:effectLst/>
                <a:latin typeface="JetBrains Mono"/>
              </a:rPr>
              <a:t>public interface 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JetBrains Mono"/>
              </a:rPr>
              <a:t>PersonRepository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600" dirty="0">
                <a:solidFill>
                  <a:srgbClr val="0033B3"/>
                </a:solidFill>
                <a:effectLst/>
                <a:latin typeface="JetBrains Mono"/>
              </a:rPr>
              <a:t>extends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Neo4jRepository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Long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lang="en" altLang="zh-CN" sz="1600" dirty="0" err="1">
                <a:solidFill>
                  <a:srgbClr val="00627A"/>
                </a:solidFill>
                <a:effectLst/>
                <a:latin typeface="JetBrains Mono"/>
              </a:rPr>
              <a:t>findByName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name);</a:t>
            </a: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600" dirty="0" err="1">
                <a:solidFill>
                  <a:srgbClr val="00627A"/>
                </a:solidFill>
                <a:effectLst/>
                <a:latin typeface="JetBrains Mono"/>
              </a:rPr>
              <a:t>findByTeammatesName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name);</a:t>
            </a:r>
          </a:p>
          <a:p>
            <a:pPr marL="0" indent="0">
              <a:buNone/>
            </a:pPr>
            <a:endParaRPr lang="en" altLang="zh-CN" sz="1600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indent="0">
              <a:buNone/>
            </a:pPr>
            <a:r>
              <a:rPr lang="en" altLang="zh-CN" sz="1600" dirty="0">
                <a:solidFill>
                  <a:srgbClr val="9E880D"/>
                </a:solidFill>
                <a:effectLst/>
                <a:latin typeface="JetBrains Mono"/>
              </a:rPr>
              <a:t>    @Query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(value =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JetBrains Mono"/>
              </a:rPr>
              <a:t>"MATCH (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JetBrains Mono"/>
              </a:rPr>
              <a:t>person:Person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JetBrains Mono"/>
              </a:rPr>
              <a:t>) - [:TEAMMATE]-&gt;(teammate) - [:TEAMMATE]-&gt;(teammates) </a:t>
            </a:r>
          </a:p>
          <a:p>
            <a:pPr marL="0" indent="0">
              <a:buNone/>
            </a:pPr>
            <a:r>
              <a:rPr lang="en" altLang="zh-CN" sz="1600" dirty="0">
                <a:solidFill>
                  <a:srgbClr val="067D17"/>
                </a:solidFill>
                <a:latin typeface="JetBrains Mono"/>
              </a:rPr>
              <a:t>                                    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JetBrains Mono"/>
              </a:rPr>
              <a:t>WHERE </a:t>
            </a:r>
            <a:r>
              <a:rPr lang="en" altLang="zh-CN" sz="1600" dirty="0" err="1">
                <a:solidFill>
                  <a:srgbClr val="067D17"/>
                </a:solidFill>
                <a:effectLst/>
                <a:latin typeface="JetBrains Mono"/>
              </a:rPr>
              <a:t>person.name</a:t>
            </a:r>
            <a:r>
              <a:rPr lang="en" altLang="zh-CN" sz="1600" dirty="0">
                <a:solidFill>
                  <a:srgbClr val="067D17"/>
                </a:solidFill>
                <a:effectLst/>
                <a:latin typeface="JetBrains Mono"/>
              </a:rPr>
              <a:t>=$0 RETURN teammates"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600" dirty="0" err="1">
                <a:solidFill>
                  <a:srgbClr val="00627A"/>
                </a:solidFill>
                <a:effectLst/>
                <a:latin typeface="JetBrains Mono"/>
              </a:rPr>
              <a:t>findByTmofTm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name);</a:t>
            </a:r>
          </a:p>
          <a:p>
            <a:pPr marL="0" indent="0">
              <a:buNone/>
            </a:pP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lang="en" altLang="zh-CN" sz="16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" altLang="zh-CN" sz="1600" dirty="0">
              <a:solidFill>
                <a:srgbClr val="080808"/>
              </a:solidFill>
              <a:effectLst/>
              <a:latin typeface="JetBrains Mono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90EA1-22D0-0D47-A3B0-B908A034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797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4A9C0-5FA2-1142-B92C-F77332C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743AE-55C9-F24C-8D8A-3FC04A2A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Application</a:t>
            </a:r>
            <a:r>
              <a:rPr kumimoji="1" lang="en-US" altLang="zh-CN" dirty="0" err="1"/>
              <a:t>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90EA1-22D0-0D47-A3B0-B908A034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62F806-CC77-4E46-AA70-1216E9E999FF}"/>
              </a:ext>
            </a:extLst>
          </p:cNvPr>
          <p:cNvSpPr/>
          <p:nvPr/>
        </p:nvSpPr>
        <p:spPr>
          <a:xfrm>
            <a:off x="323528" y="1275606"/>
            <a:ext cx="806489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lang="en" altLang="zh-CN" sz="1400" dirty="0" err="1">
                <a:solidFill>
                  <a:srgbClr val="9E880D"/>
                </a:solidFill>
                <a:effectLst/>
                <a:latin typeface="JetBrains Mono"/>
              </a:rPr>
              <a:t>SpringBootApplication</a:t>
            </a:r>
            <a:b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@EnableNeo4jRepositories</a:t>
            </a:r>
            <a:b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Se335316Neo4jsampleApplication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private final static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Logger </a:t>
            </a:r>
            <a:r>
              <a:rPr lang="en" altLang="zh-CN" sz="1400" i="1" dirty="0">
                <a:solidFill>
                  <a:srgbClr val="871094"/>
                </a:solidFill>
                <a:effectLst/>
                <a:latin typeface="JetBrains Mono"/>
              </a:rPr>
              <a:t>log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LoggerFactory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getLogger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Se335316Neo4jsampleApplication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lang="en" altLang="zh-CN" sz="1400" dirty="0"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SpringApplication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run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Se335316Neo4jsampleApplication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class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exit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" altLang="zh-CN" sz="1400" dirty="0">
              <a:solidFill>
                <a:srgbClr val="080808"/>
              </a:solidFill>
              <a:effectLst/>
              <a:latin typeface="JetBrains Mono"/>
            </a:endParaRPr>
          </a:p>
          <a:p>
            <a:br>
              <a:rPr lang="en-US" altLang="zh-CN" sz="1050" dirty="0"/>
            </a:br>
            <a:r>
              <a:rPr lang="en-US" altLang="zh-CN" sz="1050" dirty="0"/>
              <a:t>  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82482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5EC7A6-3FD8-F749-A45E-A2BDBD44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 Databases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1B66A-9C43-5745-9DDA-8A4C9428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 </a:t>
            </a:r>
            <a:r>
              <a:rPr lang="en-US" altLang="zh-CN" i="1" dirty="0"/>
              <a:t>graph database management system </a:t>
            </a:r>
            <a:r>
              <a:rPr lang="en-US" altLang="zh-CN" dirty="0"/>
              <a:t>(henceforth, a </a:t>
            </a:r>
            <a:r>
              <a:rPr lang="en-US" altLang="zh-CN" i="1" dirty="0"/>
              <a:t>graph database</a:t>
            </a:r>
            <a:r>
              <a:rPr lang="en-US" altLang="zh-CN" dirty="0"/>
              <a:t>) is </a:t>
            </a:r>
          </a:p>
          <a:p>
            <a:pPr lvl="1"/>
            <a:r>
              <a:rPr lang="en-US" altLang="zh-CN" dirty="0"/>
              <a:t>an online database management system with Create, Read, Update, and Delete (CRUD) methods that expose a graph data model. </a:t>
            </a:r>
          </a:p>
          <a:p>
            <a:pPr lvl="1"/>
            <a:r>
              <a:rPr lang="en-US" altLang="zh-CN" dirty="0"/>
              <a:t>Graph databases are generally built for use with transactional (OLTP) systems. </a:t>
            </a:r>
          </a:p>
          <a:p>
            <a:pPr lvl="1"/>
            <a:r>
              <a:rPr lang="en-US" altLang="zh-CN" dirty="0"/>
              <a:t>Accordingly, they are normally optimized for transactional performance, and engineered with transactional integrity and operational availability in mind.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There are two properties of graph databases we should consider when investigating graph database technologies: </a:t>
            </a:r>
          </a:p>
          <a:p>
            <a:pPr lvl="1"/>
            <a:r>
              <a:rPr lang="en-US" altLang="zh-CN" i="1" dirty="0"/>
              <a:t>The underlying storage</a:t>
            </a:r>
          </a:p>
          <a:p>
            <a:pPr lvl="1"/>
            <a:r>
              <a:rPr lang="en-US" altLang="zh-CN" i="1" dirty="0"/>
              <a:t>The processing engine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4DE9EC99-9EB3-C64F-838E-D6CB9DD1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8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4A9C0-5FA2-1142-B92C-F77332C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743AE-55C9-F24C-8D8A-3FC04A2A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400" dirty="0" err="1"/>
              <a:t>Application</a:t>
            </a:r>
            <a:r>
              <a:rPr kumimoji="1" lang="en-US" altLang="zh-CN" sz="1400" dirty="0" err="1"/>
              <a:t>.java</a:t>
            </a:r>
            <a:endParaRPr kumimoji="1"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90EA1-22D0-0D47-A3B0-B908A034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62F806-CC77-4E46-AA70-1216E9E999FF}"/>
              </a:ext>
            </a:extLst>
          </p:cNvPr>
          <p:cNvSpPr/>
          <p:nvPr/>
        </p:nvSpPr>
        <p:spPr>
          <a:xfrm>
            <a:off x="-22363" y="1131590"/>
            <a:ext cx="35142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@Bean</a:t>
            </a:r>
            <a:b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CommandLineRunner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0627A"/>
                </a:solidFill>
                <a:effectLst/>
                <a:latin typeface="JetBrains Mono"/>
              </a:rPr>
              <a:t>demo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</a:p>
          <a:p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-&gt;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.deleteAll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Person(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"Greg"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Person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Person(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"Roy"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Person craig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Person(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"Craig"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team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Arrays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080808"/>
                </a:solidFill>
                <a:effectLst/>
                <a:latin typeface="JetBrains Mono"/>
              </a:rPr>
              <a:t>asList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craig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"Before linking up with Neo4j..."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team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.stream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forEach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(person -&gt;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200" dirty="0">
                <a:solidFill>
                  <a:srgbClr val="0037A6"/>
                </a:solidFill>
                <a:effectLst/>
                <a:latin typeface="JetBrains Mono"/>
              </a:rPr>
              <a:t>\t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</a:t>
            </a:r>
          </a:p>
          <a:p>
            <a:r>
              <a:rPr lang="en" altLang="zh-CN" sz="1200" dirty="0">
                <a:solidFill>
                  <a:srgbClr val="067D17"/>
                </a:solidFill>
                <a:latin typeface="JetBrains Mono"/>
              </a:rPr>
              <a:t>	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person.toString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craig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endParaRPr lang="zh-CN" altLang="en-US" sz="9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533FC9-E31A-AAED-6FBD-16DAA98513ED}"/>
              </a:ext>
            </a:extLst>
          </p:cNvPr>
          <p:cNvSpPr/>
          <p:nvPr/>
        </p:nvSpPr>
        <p:spPr>
          <a:xfrm>
            <a:off x="3419872" y="699542"/>
            <a:ext cx="581850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.worksWith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.worksWith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craig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.worksWith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craig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// We already know that </a:t>
            </a:r>
            <a:r>
              <a:rPr lang="en" altLang="zh-CN" sz="1200" i="1" dirty="0" err="1">
                <a:solidFill>
                  <a:srgbClr val="8C8C8C"/>
                </a:solidFill>
                <a:effectLst/>
                <a:latin typeface="JetBrains Mono"/>
              </a:rPr>
              <a:t>roy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works with </a:t>
            </a:r>
            <a:r>
              <a:rPr lang="en" altLang="zh-CN" sz="1200" i="1" dirty="0" err="1">
                <a:solidFill>
                  <a:srgbClr val="8C8C8C"/>
                </a:solidFill>
                <a:effectLst/>
                <a:latin typeface="JetBrains Mono"/>
              </a:rPr>
              <a:t>greg</a:t>
            </a: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.save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roy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// We already know craig works with </a:t>
            </a:r>
            <a:r>
              <a:rPr lang="en" altLang="zh-CN" sz="1200" i="1" dirty="0" err="1">
                <a:solidFill>
                  <a:srgbClr val="8C8C8C"/>
                </a:solidFill>
                <a:effectLst/>
                <a:latin typeface="JetBrains Mono"/>
              </a:rPr>
              <a:t>roy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and </a:t>
            </a:r>
            <a:r>
              <a:rPr lang="en" altLang="zh-CN" sz="1200" i="1" dirty="0" err="1">
                <a:solidFill>
                  <a:srgbClr val="8C8C8C"/>
                </a:solidFill>
                <a:effectLst/>
                <a:latin typeface="JetBrains Mono"/>
              </a:rPr>
              <a:t>greg</a:t>
            </a: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"Lookup each person by name..."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team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.stream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forEach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(person -&gt;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200" dirty="0">
                <a:solidFill>
                  <a:srgbClr val="0037A6"/>
                </a:solidFill>
                <a:effectLst/>
                <a:latin typeface="JetBrains Mono"/>
              </a:rPr>
              <a:t>\t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person.getName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()).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toString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teammates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.findByTeammatesName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"The following have Greg as a teammate..."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teammates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.stream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forEach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(person -&gt; 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200" dirty="0">
                <a:solidFill>
                  <a:srgbClr val="0037A6"/>
                </a:solidFill>
                <a:effectLst/>
                <a:latin typeface="JetBrains Mono"/>
              </a:rPr>
              <a:t>\t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person.getName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" altLang="zh-CN" sz="1200" dirty="0">
              <a:solidFill>
                <a:srgbClr val="080808"/>
              </a:solidFill>
              <a:effectLst/>
              <a:latin typeface="JetBrains Mono"/>
            </a:endParaRPr>
          </a:p>
          <a:p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96935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94A9C0-5FA2-1142-B92C-F77332C2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9743AE-55C9-F24C-8D8A-3FC04A2A7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 err="1"/>
              <a:t>Application</a:t>
            </a:r>
            <a:r>
              <a:rPr kumimoji="1" lang="en-US" altLang="zh-CN" sz="1800" dirty="0" err="1"/>
              <a:t>.java</a:t>
            </a:r>
            <a:endParaRPr kumimoji="1" lang="zh-CN" altLang="en-US" sz="1800" dirty="0"/>
          </a:p>
          <a:p>
            <a:pPr marL="0" indent="0">
              <a:buNone/>
            </a:pP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	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JetBrains Mono"/>
              </a:rPr>
              <a:t>teammates2 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800" dirty="0" err="1">
                <a:solidFill>
                  <a:srgbClr val="851691"/>
                </a:solidFill>
                <a:effectLst/>
                <a:latin typeface="JetBrains Mono"/>
              </a:rPr>
              <a:t>personRepository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.findByTmofTm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800" dirty="0" err="1">
                <a:solidFill>
                  <a:srgbClr val="000000"/>
                </a:solidFill>
                <a:effectLst/>
                <a:latin typeface="JetBrains Mono"/>
              </a:rPr>
              <a:t>greg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.getName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 	 </a:t>
            </a:r>
            <a:r>
              <a:rPr lang="en" altLang="zh-CN" sz="18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"The following have Greg as a teammate of teammates..."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 	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JetBrains Mono"/>
              </a:rPr>
              <a:t>teammates2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.stream().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forEach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(person -&gt; </a:t>
            </a:r>
            <a:r>
              <a:rPr lang="en" altLang="zh-CN" sz="1800" i="1" dirty="0" err="1">
                <a:solidFill>
                  <a:srgbClr val="871094"/>
                </a:solidFill>
                <a:effectLst/>
                <a:latin typeface="JetBrains Mono"/>
              </a:rPr>
              <a:t>log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.info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800" dirty="0">
                <a:solidFill>
                  <a:srgbClr val="0037A6"/>
                </a:solidFill>
                <a:effectLst/>
                <a:latin typeface="JetBrains Mono"/>
              </a:rPr>
              <a:t>\t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" 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person.getName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()));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       };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application</a:t>
            </a:r>
            <a:r>
              <a:rPr kumimoji="1" lang="en-US" altLang="zh-CN" dirty="0" err="1"/>
              <a:t>.properties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90EA1-22D0-0D47-A3B0-B908A034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62F806-CC77-4E46-AA70-1216E9E999FF}"/>
              </a:ext>
            </a:extLst>
          </p:cNvPr>
          <p:cNvSpPr/>
          <p:nvPr/>
        </p:nvSpPr>
        <p:spPr>
          <a:xfrm>
            <a:off x="395536" y="3005765"/>
            <a:ext cx="69667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rgbClr val="083080"/>
                </a:solidFill>
                <a:effectLst/>
                <a:latin typeface="JetBrains Mono"/>
              </a:rPr>
              <a:t>spring.neo4j.uri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bolt://localhost:7687</a:t>
            </a:r>
            <a:b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3080"/>
                </a:solidFill>
                <a:effectLst/>
                <a:latin typeface="JetBrains Mono"/>
              </a:rPr>
              <a:t>spring.neo4j.authentication.username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neo4j</a:t>
            </a:r>
            <a:b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3080"/>
                </a:solidFill>
                <a:effectLst/>
                <a:latin typeface="JetBrains Mono"/>
              </a:rPr>
              <a:t>spring.neo4j.authentication.password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" altLang="zh-CN" sz="1800" dirty="0">
                <a:solidFill>
                  <a:srgbClr val="067D17"/>
                </a:solidFill>
                <a:effectLst/>
                <a:latin typeface="JetBrains Mono"/>
              </a:rPr>
              <a:t>reins2011!</a:t>
            </a:r>
            <a:endParaRPr lang="en" altLang="zh-CN" sz="1800" dirty="0">
              <a:solidFill>
                <a:srgbClr val="080808"/>
              </a:solidFill>
              <a:effectLst/>
              <a:latin typeface="JetBrains Mono"/>
            </a:endParaRPr>
          </a:p>
          <a:p>
            <a:br>
              <a:rPr lang="en-US" altLang="zh-CN" sz="1200" dirty="0"/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562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23835-5435-5D44-8240-6DAAF959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5B0BE-D4B8-B54A-A2E4-8EE260D2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6FD30-792F-CF44-8955-51DCC000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359" y="663375"/>
            <a:ext cx="5967282" cy="42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0DD07-121B-ED45-8D95-E775BDAFF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87880-0BEB-7549-88BC-AAF53446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876094-91D0-464A-A0BB-6C01D3CF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99755"/>
            <a:ext cx="7772400" cy="26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图计算概论</a:t>
            </a:r>
          </a:p>
        </p:txBody>
      </p:sp>
      <p:sp>
        <p:nvSpPr>
          <p:cNvPr id="42" name="内容占位符 1"/>
          <p:cNvSpPr txBox="1">
            <a:spLocks/>
          </p:cNvSpPr>
          <p:nvPr/>
        </p:nvSpPr>
        <p:spPr>
          <a:xfrm>
            <a:off x="121250" y="831654"/>
            <a:ext cx="6279122" cy="369112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350" dirty="0">
                <a:latin typeface="DengXian" panose="02010600030101010101" pitchFamily="2" charset="-122"/>
                <a:ea typeface="DengXian" panose="02010600030101010101" pitchFamily="2" charset="-122"/>
              </a:rPr>
              <a:t>图数据上的分类问题</a:t>
            </a:r>
            <a:endParaRPr lang="en-US" altLang="zh-CN" sz="135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图粒度 </a:t>
            </a:r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</a:rPr>
              <a:t>vs. </a:t>
            </a:r>
            <a:r>
              <a:rPr lang="zh-CN" alt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节点粒度</a:t>
            </a:r>
            <a:endParaRPr lang="en-US" altLang="zh-CN" sz="12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节点特征 </a:t>
            </a:r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</a:rPr>
              <a:t>vs. </a:t>
            </a:r>
            <a:r>
              <a:rPr lang="zh-CN" alt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边特征</a:t>
            </a:r>
            <a:endParaRPr lang="en-US" altLang="zh-CN" sz="1200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DengXian" panose="02010600030101010101" pitchFamily="2" charset="-122"/>
                <a:ea typeface="DengXian" panose="02010600030101010101" pitchFamily="2" charset="-122"/>
              </a:rPr>
              <a:t> 应用场景：</a:t>
            </a:r>
            <a:endParaRPr lang="en-US" altLang="zh-CN" sz="135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应用对象：社交网络、交易网络（边特征敏感）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应用任务：用户分类、异常行为检测</a:t>
            </a:r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350" dirty="0">
                <a:latin typeface="DengXian" panose="02010600030101010101" pitchFamily="2" charset="-122"/>
                <a:ea typeface="DengXian" panose="02010600030101010101" pitchFamily="2" charset="-122"/>
              </a:rPr>
              <a:t> 图神经网络：</a:t>
            </a:r>
            <a:endParaRPr lang="en-US" altLang="zh-CN" sz="135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传统图神经网络未考虑边特征对于分类结果的影响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DengXian" panose="02010600030101010101" pitchFamily="2" charset="-122"/>
                <a:ea typeface="DengXian" panose="02010600030101010101" pitchFamily="2" charset="-122"/>
              </a:rPr>
              <a:t>谱图理论：</a:t>
            </a:r>
            <a:r>
              <a:rPr lang="en-US" altLang="zh-CN" sz="1050" dirty="0">
                <a:latin typeface="DengXian" panose="02010600030101010101" pitchFamily="2" charset="-122"/>
                <a:ea typeface="DengXian" panose="02010600030101010101" pitchFamily="2" charset="-122"/>
              </a:rPr>
              <a:t>Graph Convolutional Network (GCN)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zh-CN" altLang="en-US" sz="1050" dirty="0">
                <a:latin typeface="DengXian" panose="02010600030101010101" pitchFamily="2" charset="-122"/>
                <a:ea typeface="DengXian" panose="02010600030101010101" pitchFamily="2" charset="-122"/>
              </a:rPr>
              <a:t>图注意力：</a:t>
            </a:r>
            <a:r>
              <a:rPr lang="en-US" altLang="zh-CN" sz="105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Graph Attention Network (GAT)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仅有少数研究考虑了</a:t>
            </a:r>
            <a:r>
              <a:rPr lang="en-US" altLang="zh-CN" sz="1200" dirty="0">
                <a:latin typeface="DengXian" panose="02010600030101010101" pitchFamily="2" charset="-122"/>
                <a:ea typeface="DengXian" panose="02010600030101010101" pitchFamily="2" charset="-122"/>
              </a:rPr>
              <a:t>GNN</a:t>
            </a:r>
            <a:r>
              <a:rPr lang="zh-CN" alt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在边特征上的拓展</a:t>
            </a:r>
            <a:endParaRPr lang="en-US" altLang="zh-CN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2"/>
            <a:r>
              <a:rPr lang="zh-CN" altLang="en-US" sz="1050" dirty="0">
                <a:latin typeface="DengXian" panose="02010600030101010101" pitchFamily="2" charset="-122"/>
                <a:ea typeface="DengXian" panose="02010600030101010101" pitchFamily="2" charset="-122"/>
              </a:rPr>
              <a:t>仅可处理标签化的边特征（</a:t>
            </a:r>
            <a:r>
              <a:rPr lang="en-US" altLang="zh-CN" sz="1050" dirty="0">
                <a:latin typeface="DengXian" panose="02010600030101010101" pitchFamily="2" charset="-122"/>
                <a:ea typeface="DengXian" panose="02010600030101010101" pitchFamily="2" charset="-122"/>
              </a:rPr>
              <a:t>R-GCN)</a:t>
            </a:r>
          </a:p>
          <a:p>
            <a:pPr lvl="2"/>
            <a:r>
              <a:rPr lang="zh-CN" altLang="en-US" sz="1050" dirty="0">
                <a:latin typeface="DengXian" panose="02010600030101010101" pitchFamily="2" charset="-122"/>
                <a:ea typeface="DengXian" panose="02010600030101010101" pitchFamily="2" charset="-122"/>
              </a:rPr>
              <a:t>仅将边特征视为权重进行处理（</a:t>
            </a:r>
            <a:r>
              <a:rPr lang="en-US" altLang="zh-CN" sz="1050" dirty="0">
                <a:latin typeface="DengXian" panose="02010600030101010101" pitchFamily="2" charset="-122"/>
                <a:ea typeface="DengXian" panose="02010600030101010101" pitchFamily="2" charset="-122"/>
              </a:rPr>
              <a:t>EGNN</a:t>
            </a:r>
            <a:r>
              <a:rPr lang="zh-CN" altLang="en-US" sz="1050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105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endParaRPr lang="zh-CN" altLang="en-US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5901317" y="2206135"/>
            <a:ext cx="183823" cy="183823"/>
          </a:xfrm>
          <a:prstGeom prst="ellipse">
            <a:avLst/>
          </a:prstGeom>
          <a:solidFill>
            <a:srgbClr val="FFCC66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330030" y="2539608"/>
            <a:ext cx="183823" cy="183823"/>
          </a:xfrm>
          <a:prstGeom prst="ellipse">
            <a:avLst/>
          </a:prstGeom>
          <a:solidFill>
            <a:srgbClr val="FF9999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6746195" y="2206135"/>
            <a:ext cx="183823" cy="183823"/>
          </a:xfrm>
          <a:prstGeom prst="ellipse">
            <a:avLst/>
          </a:prstGeom>
          <a:solidFill>
            <a:srgbClr val="5BD078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6746194" y="2861589"/>
            <a:ext cx="183823" cy="183823"/>
          </a:xfrm>
          <a:prstGeom prst="ellipse">
            <a:avLst/>
          </a:prstGeom>
          <a:solidFill>
            <a:srgbClr val="5BD078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5834603" y="2718792"/>
            <a:ext cx="183823" cy="183823"/>
          </a:xfrm>
          <a:prstGeom prst="ellipse">
            <a:avLst/>
          </a:prstGeom>
          <a:solidFill>
            <a:srgbClr val="FFCC66"/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146208" y="3005850"/>
            <a:ext cx="183823" cy="183823"/>
          </a:xfrm>
          <a:prstGeom prst="ellipse">
            <a:avLst/>
          </a:prstGeom>
          <a:solidFill>
            <a:srgbClr val="5BD078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7052463" y="3150114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7079383" y="2612313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51" name="直接连接符 50"/>
          <p:cNvCxnSpPr>
            <a:stCxn id="44" idx="1"/>
            <a:endCxn id="43" idx="5"/>
          </p:cNvCxnSpPr>
          <p:nvPr/>
        </p:nvCxnSpPr>
        <p:spPr>
          <a:xfrm flipH="1" flipV="1">
            <a:off x="6058219" y="2363037"/>
            <a:ext cx="298732" cy="203491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2" name="直接连接符 51"/>
          <p:cNvCxnSpPr>
            <a:stCxn id="44" idx="7"/>
            <a:endCxn id="45" idx="3"/>
          </p:cNvCxnSpPr>
          <p:nvPr/>
        </p:nvCxnSpPr>
        <p:spPr>
          <a:xfrm flipV="1">
            <a:off x="6486933" y="2363037"/>
            <a:ext cx="286183" cy="203491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3" name="直接连接符 52"/>
          <p:cNvCxnSpPr>
            <a:stCxn id="44" idx="4"/>
            <a:endCxn id="48" idx="0"/>
          </p:cNvCxnSpPr>
          <p:nvPr/>
        </p:nvCxnSpPr>
        <p:spPr>
          <a:xfrm flipH="1">
            <a:off x="6238119" y="2723430"/>
            <a:ext cx="183823" cy="282420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4" name="直接连接符 53"/>
          <p:cNvCxnSpPr>
            <a:stCxn id="47" idx="6"/>
            <a:endCxn id="44" idx="3"/>
          </p:cNvCxnSpPr>
          <p:nvPr/>
        </p:nvCxnSpPr>
        <p:spPr>
          <a:xfrm flipV="1">
            <a:off x="6018426" y="2696510"/>
            <a:ext cx="338525" cy="114194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5" name="直接连接符 54"/>
          <p:cNvCxnSpPr>
            <a:stCxn id="44" idx="5"/>
            <a:endCxn id="46" idx="1"/>
          </p:cNvCxnSpPr>
          <p:nvPr/>
        </p:nvCxnSpPr>
        <p:spPr>
          <a:xfrm>
            <a:off x="6486932" y="2696510"/>
            <a:ext cx="286182" cy="191999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6" name="直接连接符 55"/>
          <p:cNvCxnSpPr>
            <a:stCxn id="49" idx="1"/>
            <a:endCxn id="46" idx="5"/>
          </p:cNvCxnSpPr>
          <p:nvPr/>
        </p:nvCxnSpPr>
        <p:spPr>
          <a:xfrm flipH="1" flipV="1">
            <a:off x="6903096" y="3018491"/>
            <a:ext cx="176287" cy="158543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7" name="直接连接符 56"/>
          <p:cNvCxnSpPr>
            <a:stCxn id="46" idx="7"/>
            <a:endCxn id="50" idx="3"/>
          </p:cNvCxnSpPr>
          <p:nvPr/>
        </p:nvCxnSpPr>
        <p:spPr>
          <a:xfrm flipV="1">
            <a:off x="6903097" y="2769215"/>
            <a:ext cx="203207" cy="119294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8" name="椭圆 57"/>
          <p:cNvSpPr/>
          <p:nvPr/>
        </p:nvSpPr>
        <p:spPr>
          <a:xfrm>
            <a:off x="5591631" y="2451818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59" name="直接连接符 58"/>
          <p:cNvCxnSpPr>
            <a:stCxn id="58" idx="5"/>
            <a:endCxn id="47" idx="1"/>
          </p:cNvCxnSpPr>
          <p:nvPr/>
        </p:nvCxnSpPr>
        <p:spPr>
          <a:xfrm>
            <a:off x="5748534" y="2608720"/>
            <a:ext cx="112990" cy="136993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0" name="椭圆 59"/>
          <p:cNvSpPr/>
          <p:nvPr/>
        </p:nvSpPr>
        <p:spPr>
          <a:xfrm>
            <a:off x="5809405" y="3257617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6473756" y="3265626"/>
            <a:ext cx="183823" cy="183823"/>
          </a:xfrm>
          <a:prstGeom prst="ellipse">
            <a:avLst/>
          </a:prstGeom>
          <a:solidFill>
            <a:srgbClr val="5BD078">
              <a:lumMod val="60000"/>
              <a:lumOff val="4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62" name="直接连接符 61"/>
          <p:cNvCxnSpPr>
            <a:stCxn id="60" idx="7"/>
            <a:endCxn id="48" idx="3"/>
          </p:cNvCxnSpPr>
          <p:nvPr/>
        </p:nvCxnSpPr>
        <p:spPr>
          <a:xfrm flipV="1">
            <a:off x="5966307" y="3162752"/>
            <a:ext cx="206821" cy="121785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3" name="直接连接符 62"/>
          <p:cNvCxnSpPr>
            <a:stCxn id="48" idx="5"/>
            <a:endCxn id="61" idx="1"/>
          </p:cNvCxnSpPr>
          <p:nvPr/>
        </p:nvCxnSpPr>
        <p:spPr>
          <a:xfrm>
            <a:off x="6303109" y="3162753"/>
            <a:ext cx="197567" cy="129794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4" name="椭圆 63"/>
          <p:cNvSpPr/>
          <p:nvPr/>
        </p:nvSpPr>
        <p:spPr>
          <a:xfrm>
            <a:off x="7090182" y="1965093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195535" y="3599057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908879" y="3593312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67" name="直接连接符 66"/>
          <p:cNvCxnSpPr>
            <a:stCxn id="61" idx="5"/>
            <a:endCxn id="66" idx="1"/>
          </p:cNvCxnSpPr>
          <p:nvPr/>
        </p:nvCxnSpPr>
        <p:spPr>
          <a:xfrm>
            <a:off x="6630658" y="3422529"/>
            <a:ext cx="305141" cy="197704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8" name="直接连接符 67"/>
          <p:cNvCxnSpPr>
            <a:stCxn id="45" idx="7"/>
            <a:endCxn id="64" idx="3"/>
          </p:cNvCxnSpPr>
          <p:nvPr/>
        </p:nvCxnSpPr>
        <p:spPr>
          <a:xfrm flipV="1">
            <a:off x="6903097" y="2121995"/>
            <a:ext cx="214006" cy="111060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9" name="椭圆 68"/>
          <p:cNvSpPr/>
          <p:nvPr/>
        </p:nvSpPr>
        <p:spPr>
          <a:xfrm>
            <a:off x="6436497" y="1912755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70" name="直接连接符 69"/>
          <p:cNvCxnSpPr>
            <a:stCxn id="69" idx="5"/>
            <a:endCxn id="45" idx="1"/>
          </p:cNvCxnSpPr>
          <p:nvPr/>
        </p:nvCxnSpPr>
        <p:spPr>
          <a:xfrm>
            <a:off x="6593400" y="2069657"/>
            <a:ext cx="179716" cy="163398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1" name="椭圆 70"/>
          <p:cNvSpPr/>
          <p:nvPr/>
        </p:nvSpPr>
        <p:spPr>
          <a:xfrm>
            <a:off x="5658581" y="1958724"/>
            <a:ext cx="183823" cy="183823"/>
          </a:xfrm>
          <a:prstGeom prst="ellipse">
            <a:avLst/>
          </a:prstGeom>
          <a:solidFill>
            <a:srgbClr val="31B6FD">
              <a:lumMod val="40000"/>
              <a:lumOff val="60000"/>
            </a:srgbClr>
          </a:solidFill>
          <a:ln w="31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ysClr val="window" lastClr="FFFFFF"/>
              </a:solidFill>
              <a:latin typeface="Calibri"/>
              <a:ea typeface="宋体" panose="02010600030101010101" pitchFamily="2" charset="-122"/>
            </a:endParaRPr>
          </a:p>
        </p:txBody>
      </p:sp>
      <p:cxnSp>
        <p:nvCxnSpPr>
          <p:cNvPr id="72" name="直接连接符 71"/>
          <p:cNvCxnSpPr>
            <a:stCxn id="43" idx="1"/>
            <a:endCxn id="71" idx="5"/>
          </p:cNvCxnSpPr>
          <p:nvPr/>
        </p:nvCxnSpPr>
        <p:spPr>
          <a:xfrm flipH="1" flipV="1">
            <a:off x="5815483" y="2115626"/>
            <a:ext cx="112754" cy="117430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73" name="直接连接符 72"/>
          <p:cNvCxnSpPr>
            <a:stCxn id="65" idx="7"/>
            <a:endCxn id="61" idx="3"/>
          </p:cNvCxnSpPr>
          <p:nvPr/>
        </p:nvCxnSpPr>
        <p:spPr>
          <a:xfrm flipV="1">
            <a:off x="6352437" y="3422529"/>
            <a:ext cx="148239" cy="203449"/>
          </a:xfrm>
          <a:prstGeom prst="line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4" name="文本框 74"/>
          <p:cNvSpPr txBox="1"/>
          <p:nvPr/>
        </p:nvSpPr>
        <p:spPr>
          <a:xfrm>
            <a:off x="7075534" y="1576240"/>
            <a:ext cx="752129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latin typeface="Comic Sans MS" panose="030F0702030302020204" pitchFamily="66" charset="0"/>
                <a:ea typeface="仿宋" panose="02010609060101010101" pitchFamily="49" charset="-122"/>
              </a:rPr>
              <a:t>Node Attr</a:t>
            </a:r>
            <a:endParaRPr lang="zh-CN" altLang="en-US" sz="9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sp>
        <p:nvSpPr>
          <p:cNvPr id="75" name="文本框 75"/>
          <p:cNvSpPr txBox="1"/>
          <p:nvPr/>
        </p:nvSpPr>
        <p:spPr>
          <a:xfrm>
            <a:off x="6563739" y="3910977"/>
            <a:ext cx="732893" cy="23083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00" dirty="0">
                <a:latin typeface="Comic Sans MS" panose="030F0702030302020204" pitchFamily="66" charset="0"/>
                <a:ea typeface="仿宋" panose="02010609060101010101" pitchFamily="49" charset="-122"/>
              </a:rPr>
              <a:t>Edge Attr</a:t>
            </a:r>
            <a:endParaRPr lang="zh-CN" altLang="en-US" sz="900" dirty="0">
              <a:latin typeface="Comic Sans MS" panose="030F0702030302020204" pitchFamily="66" charset="0"/>
              <a:ea typeface="仿宋" panose="02010609060101010101" pitchFamily="49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7265817" y="1783990"/>
            <a:ext cx="216024" cy="174734"/>
          </a:xfrm>
          <a:prstGeom prst="straightConnector1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77" name="直接箭头连接符 76"/>
          <p:cNvCxnSpPr/>
          <p:nvPr/>
        </p:nvCxnSpPr>
        <p:spPr>
          <a:xfrm>
            <a:off x="6725757" y="3532936"/>
            <a:ext cx="124977" cy="337829"/>
          </a:xfrm>
          <a:prstGeom prst="straightConnector1">
            <a:avLst/>
          </a:prstGeom>
          <a:noFill/>
          <a:ln w="317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1370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51" y="2555943"/>
            <a:ext cx="905894" cy="26488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边特征映射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76682" y="915566"/>
            <a:ext cx="4858304" cy="3847328"/>
          </a:xfrm>
          <a:prstGeom prst="rect">
            <a:avLst/>
          </a:prstGeom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232735" y="1131590"/>
            <a:ext cx="6279122" cy="36911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边特征的集合形式</a:t>
            </a: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→ 邻接形式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边映射矩阵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维度大小为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第三维度：</a:t>
            </a:r>
            <a:r>
              <a:rPr lang="en-US" altLang="zh-CN" sz="1275" dirty="0">
                <a:latin typeface="DengXian" panose="02010600030101010101" pitchFamily="2" charset="-122"/>
                <a:ea typeface="DengXian" panose="02010600030101010101" pitchFamily="2" charset="-122"/>
              </a:rPr>
              <a:t>one-hot</a:t>
            </a: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编码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可以预先构造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高维矩阵乘法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41" y="1667440"/>
            <a:ext cx="644742" cy="247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757" y="2281374"/>
            <a:ext cx="292709" cy="25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3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1"/>
          <p:cNvSpPr txBox="1">
            <a:spLocks/>
          </p:cNvSpPr>
          <p:nvPr/>
        </p:nvSpPr>
        <p:spPr>
          <a:xfrm>
            <a:off x="143337" y="900766"/>
            <a:ext cx="4428663" cy="282311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节点特征的聚合（参与后续迭代）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带有边特征的聚合（仅于融合层使用）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节点注意力模块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75" y="1230824"/>
            <a:ext cx="4438025" cy="29586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3" y="1565853"/>
            <a:ext cx="1253729" cy="4806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63" y="2282756"/>
            <a:ext cx="825103" cy="5069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65" y="3611813"/>
            <a:ext cx="1853803" cy="4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9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/>
          <p:cNvSpPr txBox="1">
            <a:spLocks/>
          </p:cNvSpPr>
          <p:nvPr/>
        </p:nvSpPr>
        <p:spPr>
          <a:xfrm>
            <a:off x="126843" y="1044539"/>
            <a:ext cx="6279122" cy="36911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带有边特征的注意力权重计算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权重标准化 </a:t>
            </a: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(softmax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展开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注意力权重计算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35" y="1563638"/>
            <a:ext cx="1425179" cy="3856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153" y="739991"/>
            <a:ext cx="3516255" cy="38433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5" y="2690592"/>
            <a:ext cx="2767337" cy="5036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35" y="3807055"/>
            <a:ext cx="3281970" cy="5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3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1"/>
          <p:cNvSpPr txBox="1">
            <a:spLocks/>
          </p:cNvSpPr>
          <p:nvPr/>
        </p:nvSpPr>
        <p:spPr>
          <a:xfrm>
            <a:off x="107504" y="771550"/>
            <a:ext cx="6279122" cy="36911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边特征迭代的必要性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节点与边特征在迭代上的一致性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模型的对称性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点边互换策略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反转图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边邻接矩阵、节点映射矩阵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94" y="724326"/>
            <a:ext cx="4305346" cy="4037991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边注意力模块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14" y="3143250"/>
            <a:ext cx="2625791" cy="536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893756"/>
            <a:ext cx="1080020" cy="4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6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1"/>
          <p:cNvSpPr txBox="1">
            <a:spLocks/>
          </p:cNvSpPr>
          <p:nvPr/>
        </p:nvSpPr>
        <p:spPr>
          <a:xfrm>
            <a:off x="107504" y="726188"/>
            <a:ext cx="6279122" cy="36911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多尺度的特征融合策略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 粗粒度的</a:t>
            </a: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multi-head attention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维度压缩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 softmax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buNone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zh-CN" altLang="en-US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融合层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078402"/>
            <a:ext cx="5579009" cy="30900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20" y="2310392"/>
            <a:ext cx="1328738" cy="542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03598"/>
            <a:ext cx="900113" cy="628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13" y="3489152"/>
            <a:ext cx="1715672" cy="29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5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3D3064-B116-5144-AD6E-96542F0B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05708"/>
            <a:ext cx="6228970" cy="413814"/>
          </a:xfrm>
        </p:spPr>
        <p:txBody>
          <a:bodyPr/>
          <a:lstStyle/>
          <a:p>
            <a:r>
              <a:rPr kumimoji="1" lang="en-US" altLang="zh-CN" dirty="0"/>
              <a:t>Graph Databases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CF7850F1-7043-914A-B1E7-65279FDF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2049" name="Picture 1" descr="page24image3805120">
            <a:extLst>
              <a:ext uri="{FF2B5EF4-FFF2-40B4-BE49-F238E27FC236}">
                <a16:creationId xmlns:a16="http://schemas.microsoft.com/office/drawing/2014/main" id="{81B8A5BA-291B-3F49-B7B1-0DCBAA07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5" y="951570"/>
            <a:ext cx="5240876" cy="38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09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091" y="743890"/>
            <a:ext cx="3756284" cy="2585587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稀疏矩阵表示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邻接矩阵 </a:t>
            </a: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&amp;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映射矩阵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维度大小 </a:t>
            </a:r>
            <a:r>
              <a:rPr lang="en-US" altLang="zh-CN" sz="1275" dirty="0">
                <a:latin typeface="DengXian" panose="02010600030101010101" pitchFamily="2" charset="-122"/>
                <a:ea typeface="DengXian" panose="02010600030101010101" pitchFamily="2" charset="-122"/>
              </a:rPr>
              <a:t>~ </a:t>
            </a: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图规模关系的非线性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内存与显存的局限性 </a:t>
            </a:r>
            <a:r>
              <a:rPr lang="en-US" altLang="zh-CN" sz="1275" dirty="0">
                <a:latin typeface="DengXian" panose="02010600030101010101" pitchFamily="2" charset="-122"/>
                <a:ea typeface="DengXian" panose="02010600030101010101" pitchFamily="2" charset="-122"/>
              </a:rPr>
              <a:t>&amp; </a:t>
            </a: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计算的复杂性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1425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zh-CN" altLang="en-US" sz="1425" dirty="0">
                <a:latin typeface="DengXian" panose="02010600030101010101" pitchFamily="2" charset="-122"/>
                <a:ea typeface="DengXian" panose="02010600030101010101" pitchFamily="2" charset="-122"/>
              </a:rPr>
              <a:t>稀疏矩阵表示</a:t>
            </a:r>
            <a:endParaRPr lang="en-US" altLang="zh-CN" sz="142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空元素数量 </a:t>
            </a:r>
            <a:r>
              <a:rPr lang="en-US" altLang="zh-CN" sz="1275" dirty="0">
                <a:latin typeface="DengXian" panose="02010600030101010101" pitchFamily="2" charset="-122"/>
                <a:ea typeface="DengXian" panose="02010600030101010101" pitchFamily="2" charset="-122"/>
              </a:rPr>
              <a:t>&gt;&gt; </a:t>
            </a: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非空元素数量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zh-CN" altLang="en-US" sz="1275" dirty="0">
                <a:latin typeface="DengXian" panose="02010600030101010101" pitchFamily="2" charset="-122"/>
                <a:ea typeface="DengXian" panose="02010600030101010101" pitchFamily="2" charset="-122"/>
              </a:rPr>
              <a:t>高维映射矩阵的初次压缩</a:t>
            </a:r>
            <a:endParaRPr lang="en-US" altLang="zh-CN" sz="1275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lvl="1"/>
            <a:endParaRPr lang="zh-CN" alt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003798"/>
            <a:ext cx="4963132" cy="164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31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总体流程与架构设计</a:t>
            </a:r>
          </a:p>
        </p:txBody>
      </p:sp>
      <p:sp>
        <p:nvSpPr>
          <p:cNvPr id="4" name="Google Shape;61;p14">
            <a:extLst>
              <a:ext uri="{FF2B5EF4-FFF2-40B4-BE49-F238E27FC236}">
                <a16:creationId xmlns:a16="http://schemas.microsoft.com/office/drawing/2014/main" id="{15028858-6554-3645-9C4B-E09C8688C83D}"/>
              </a:ext>
            </a:extLst>
          </p:cNvPr>
          <p:cNvSpPr txBox="1">
            <a:spLocks/>
          </p:cNvSpPr>
          <p:nvPr/>
        </p:nvSpPr>
        <p:spPr>
          <a:xfrm>
            <a:off x="131779" y="771550"/>
            <a:ext cx="8544677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根据实体关联数据构建图 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-&gt;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根据样例学习图中的模式 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-&gt;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发现符合预期模式的数据，进行预警</a:t>
            </a:r>
            <a:endParaRPr lang="en-US" altLang="zh-CN" sz="210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102155-829E-094A-B689-44F0481B8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3" y="1419622"/>
            <a:ext cx="8440433" cy="33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边属性合并</a:t>
            </a: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46495" y="720786"/>
            <a:ext cx="559241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Multi-Graph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多边合并</a:t>
            </a:r>
            <a:endParaRPr lang="en-US" altLang="zh-CN" sz="105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0" indent="0">
              <a:lnSpc>
                <a:spcPct val="200000"/>
              </a:lnSpc>
              <a:buClr>
                <a:srgbClr val="000000"/>
              </a:buClr>
              <a:buNone/>
            </a:pPr>
            <a:r>
              <a:rPr lang="en-US" altLang="zh-CN" sz="19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F3B3122-5F10-4D6A-A295-06F007B5A7C1}"/>
              </a:ext>
            </a:extLst>
          </p:cNvPr>
          <p:cNvSpPr/>
          <p:nvPr/>
        </p:nvSpPr>
        <p:spPr>
          <a:xfrm>
            <a:off x="2142604" y="2130832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B90A67F9-4F31-4EE0-B184-8E548AB50C01}"/>
              </a:ext>
            </a:extLst>
          </p:cNvPr>
          <p:cNvSpPr/>
          <p:nvPr/>
        </p:nvSpPr>
        <p:spPr>
          <a:xfrm>
            <a:off x="3309849" y="2130831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7" name="连接符: 曲线 17">
            <a:extLst>
              <a:ext uri="{FF2B5EF4-FFF2-40B4-BE49-F238E27FC236}">
                <a16:creationId xmlns:a16="http://schemas.microsoft.com/office/drawing/2014/main" id="{329BC669-548B-412E-B944-351177CF1A42}"/>
              </a:ext>
            </a:extLst>
          </p:cNvPr>
          <p:cNvCxnSpPr>
            <a:cxnSpLocks/>
            <a:stCxn id="5" idx="7"/>
            <a:endCxn id="6" idx="1"/>
          </p:cNvCxnSpPr>
          <p:nvPr/>
        </p:nvCxnSpPr>
        <p:spPr>
          <a:xfrm rot="5400000" flipH="1" flipV="1">
            <a:off x="2906335" y="1727319"/>
            <a:ext cx="1" cy="912532"/>
          </a:xfrm>
          <a:prstGeom prst="curvedConnector3">
            <a:avLst>
              <a:gd name="adj1" fmla="val 29893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曲线 30">
            <a:extLst>
              <a:ext uri="{FF2B5EF4-FFF2-40B4-BE49-F238E27FC236}">
                <a16:creationId xmlns:a16="http://schemas.microsoft.com/office/drawing/2014/main" id="{BA7C9B93-BF7E-40D3-8F75-5B5F310C1BC1}"/>
              </a:ext>
            </a:extLst>
          </p:cNvPr>
          <p:cNvCxnSpPr>
            <a:cxnSpLocks/>
            <a:stCxn id="5" idx="5"/>
            <a:endCxn id="6" idx="3"/>
          </p:cNvCxnSpPr>
          <p:nvPr/>
        </p:nvCxnSpPr>
        <p:spPr>
          <a:xfrm rot="5400000" flipH="1" flipV="1">
            <a:off x="2906334" y="1982031"/>
            <a:ext cx="1" cy="912532"/>
          </a:xfrm>
          <a:prstGeom prst="curvedConnector3">
            <a:avLst>
              <a:gd name="adj1" fmla="val -298937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8776554-9831-477D-9215-2AA9CB95760D}"/>
              </a:ext>
            </a:extLst>
          </p:cNvPr>
          <p:cNvCxnSpPr>
            <a:endCxn id="5" idx="6"/>
          </p:cNvCxnSpPr>
          <p:nvPr/>
        </p:nvCxnSpPr>
        <p:spPr>
          <a:xfrm flipH="1">
            <a:off x="2502823" y="2310939"/>
            <a:ext cx="807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102EFF9-B219-45F4-A382-E3A86C7DB2B9}"/>
              </a:ext>
            </a:extLst>
          </p:cNvPr>
          <p:cNvSpPr txBox="1"/>
          <p:nvPr/>
        </p:nvSpPr>
        <p:spPr>
          <a:xfrm>
            <a:off x="2798962" y="1831763"/>
            <a:ext cx="2147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5</a:t>
            </a:r>
            <a:endParaRPr lang="zh-CN" altLang="en-US" sz="135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F2901F-4A42-46CC-B81D-A6417A8D4567}"/>
              </a:ext>
            </a:extLst>
          </p:cNvPr>
          <p:cNvSpPr txBox="1"/>
          <p:nvPr/>
        </p:nvSpPr>
        <p:spPr>
          <a:xfrm>
            <a:off x="2762594" y="2194819"/>
            <a:ext cx="3602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10</a:t>
            </a:r>
            <a:endParaRPr lang="zh-CN" altLang="en-US" sz="135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1779CE-8CD8-4881-89D3-C8F13BB6AB86}"/>
              </a:ext>
            </a:extLst>
          </p:cNvPr>
          <p:cNvSpPr txBox="1"/>
          <p:nvPr/>
        </p:nvSpPr>
        <p:spPr>
          <a:xfrm>
            <a:off x="2766060" y="2554509"/>
            <a:ext cx="3602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15</a:t>
            </a:r>
            <a:endParaRPr lang="zh-CN" altLang="en-US" sz="135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3EB9FCB-F563-48C8-B575-7C76D8F045A4}"/>
              </a:ext>
            </a:extLst>
          </p:cNvPr>
          <p:cNvSpPr/>
          <p:nvPr/>
        </p:nvSpPr>
        <p:spPr>
          <a:xfrm>
            <a:off x="5100553" y="2130832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B53EE60-5F9F-4A0F-9CAA-90D9D8A90AE0}"/>
              </a:ext>
            </a:extLst>
          </p:cNvPr>
          <p:cNvSpPr/>
          <p:nvPr/>
        </p:nvSpPr>
        <p:spPr>
          <a:xfrm>
            <a:off x="6267798" y="2130831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6E23C60-456F-489D-BA05-3D7D9EE73DE0}"/>
              </a:ext>
            </a:extLst>
          </p:cNvPr>
          <p:cNvCxnSpPr>
            <a:endCxn id="13" idx="6"/>
          </p:cNvCxnSpPr>
          <p:nvPr/>
        </p:nvCxnSpPr>
        <p:spPr>
          <a:xfrm flipH="1">
            <a:off x="5460772" y="2310939"/>
            <a:ext cx="807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5D2D8D-3218-43AD-A884-63C704AAF646}"/>
              </a:ext>
            </a:extLst>
          </p:cNvPr>
          <p:cNvSpPr txBox="1"/>
          <p:nvPr/>
        </p:nvSpPr>
        <p:spPr>
          <a:xfrm>
            <a:off x="5720543" y="2194819"/>
            <a:ext cx="3602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10</a:t>
            </a:r>
            <a:endParaRPr lang="zh-CN" altLang="en-US" sz="1350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BFEEADF-6909-4F23-9230-A44F3C759AA8}"/>
              </a:ext>
            </a:extLst>
          </p:cNvPr>
          <p:cNvCxnSpPr>
            <a:stCxn id="13" idx="7"/>
            <a:endCxn id="14" idx="1"/>
          </p:cNvCxnSpPr>
          <p:nvPr/>
        </p:nvCxnSpPr>
        <p:spPr>
          <a:xfrm flipV="1">
            <a:off x="5408019" y="2183583"/>
            <a:ext cx="912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A7E8D293-28F1-4B8D-9DCF-93797362F575}"/>
              </a:ext>
            </a:extLst>
          </p:cNvPr>
          <p:cNvSpPr txBox="1"/>
          <p:nvPr/>
        </p:nvSpPr>
        <p:spPr>
          <a:xfrm>
            <a:off x="5647808" y="1906584"/>
            <a:ext cx="598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(5,15)</a:t>
            </a:r>
            <a:endParaRPr lang="zh-CN" altLang="en-US" sz="1350" dirty="0"/>
          </a:p>
        </p:txBody>
      </p:sp>
      <p:sp>
        <p:nvSpPr>
          <p:cNvPr id="19" name="箭头: 右 48">
            <a:extLst>
              <a:ext uri="{FF2B5EF4-FFF2-40B4-BE49-F238E27FC236}">
                <a16:creationId xmlns:a16="http://schemas.microsoft.com/office/drawing/2014/main" id="{EF86F16A-26E9-4105-A296-5E7AB53F3A35}"/>
              </a:ext>
            </a:extLst>
          </p:cNvPr>
          <p:cNvSpPr/>
          <p:nvPr/>
        </p:nvSpPr>
        <p:spPr>
          <a:xfrm>
            <a:off x="4010440" y="2130831"/>
            <a:ext cx="817418" cy="360218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箭头: 下 49">
            <a:extLst>
              <a:ext uri="{FF2B5EF4-FFF2-40B4-BE49-F238E27FC236}">
                <a16:creationId xmlns:a16="http://schemas.microsoft.com/office/drawing/2014/main" id="{3D39C22E-B6E4-4EC3-9B41-DE958AFAA7C0}"/>
              </a:ext>
            </a:extLst>
          </p:cNvPr>
          <p:cNvSpPr/>
          <p:nvPr/>
        </p:nvSpPr>
        <p:spPr>
          <a:xfrm>
            <a:off x="5702557" y="2651929"/>
            <a:ext cx="432957" cy="1129136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CE4BB7A-10A3-44D5-B5AD-17CE3A156E29}"/>
              </a:ext>
            </a:extLst>
          </p:cNvPr>
          <p:cNvSpPr/>
          <p:nvPr/>
        </p:nvSpPr>
        <p:spPr>
          <a:xfrm>
            <a:off x="5117874" y="4264550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40AC8B2-C413-40A6-8DBC-4FC76410FC8C}"/>
              </a:ext>
            </a:extLst>
          </p:cNvPr>
          <p:cNvSpPr/>
          <p:nvPr/>
        </p:nvSpPr>
        <p:spPr>
          <a:xfrm>
            <a:off x="6285118" y="4264549"/>
            <a:ext cx="360218" cy="3602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FAA412A-7BF0-4920-9F1C-8E5CE2284FAD}"/>
              </a:ext>
            </a:extLst>
          </p:cNvPr>
          <p:cNvCxnSpPr>
            <a:endCxn id="21" idx="6"/>
          </p:cNvCxnSpPr>
          <p:nvPr/>
        </p:nvCxnSpPr>
        <p:spPr>
          <a:xfrm flipH="1">
            <a:off x="5478092" y="4444657"/>
            <a:ext cx="80702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C41FE5B-82D5-4116-846B-A8AE4FBF82B3}"/>
              </a:ext>
            </a:extLst>
          </p:cNvPr>
          <p:cNvCxnSpPr>
            <a:stCxn id="21" idx="7"/>
            <a:endCxn id="22" idx="1"/>
          </p:cNvCxnSpPr>
          <p:nvPr/>
        </p:nvCxnSpPr>
        <p:spPr>
          <a:xfrm flipV="1">
            <a:off x="5425339" y="4317302"/>
            <a:ext cx="9125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7C3B4EF-BD29-491D-8E62-2AB25FA2AB69}"/>
              </a:ext>
            </a:extLst>
          </p:cNvPr>
          <p:cNvSpPr txBox="1"/>
          <p:nvPr/>
        </p:nvSpPr>
        <p:spPr>
          <a:xfrm>
            <a:off x="5706691" y="4040302"/>
            <a:ext cx="49244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/>
              <a:t>2,20</a:t>
            </a:r>
            <a:endParaRPr lang="zh-CN" altLang="en-US" sz="135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2C91070-E9B1-46AE-9AB4-264D0006CA4A}"/>
              </a:ext>
            </a:extLst>
          </p:cNvPr>
          <p:cNvSpPr txBox="1"/>
          <p:nvPr/>
        </p:nvSpPr>
        <p:spPr>
          <a:xfrm>
            <a:off x="5707552" y="4425591"/>
            <a:ext cx="529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1,10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205662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边属性合并</a:t>
            </a: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07504" y="336342"/>
            <a:ext cx="559241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边属性 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-&gt;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节点属性</a:t>
            </a:r>
            <a:r>
              <a:rPr lang="en-US" altLang="zh-CN" sz="19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" y="1491630"/>
            <a:ext cx="8973479" cy="24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图向量化</a:t>
            </a:r>
          </a:p>
        </p:txBody>
      </p:sp>
      <p:sp>
        <p:nvSpPr>
          <p:cNvPr id="5" name="Google Shape;61;p14"/>
          <p:cNvSpPr txBox="1">
            <a:spLocks/>
          </p:cNvSpPr>
          <p:nvPr/>
        </p:nvSpPr>
        <p:spPr>
          <a:xfrm>
            <a:off x="224291" y="690033"/>
            <a:ext cx="559241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Graph -&gt; Vector</a:t>
            </a:r>
            <a:endParaRPr lang="en-US" altLang="zh-CN" sz="195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43406" y="1242548"/>
            <a:ext cx="3210791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Consolas" panose="020B0609020204030204" pitchFamily="49" charset="0"/>
              </a:rPr>
              <a:t>data = {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time: 2019-01,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type: train,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data: 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[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{ 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id: 1,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label: 1,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neighbors: [{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id: 1,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</a:t>
            </a:r>
            <a:r>
              <a:rPr lang="en-US" altLang="zh-CN" sz="1050" dirty="0" err="1">
                <a:latin typeface="Consolas" panose="020B0609020204030204" pitchFamily="49" charset="0"/>
              </a:rPr>
              <a:t>attr</a:t>
            </a:r>
            <a:r>
              <a:rPr lang="en-US" altLang="zh-CN" sz="1050" dirty="0">
                <a:latin typeface="Consolas" panose="020B0609020204030204" pitchFamily="49" charset="0"/>
              </a:rPr>
              <a:t>: {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    layer: 0,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    origin: [1.0, 1.0],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    summable: [1.0, 2.0]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},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    …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  }]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},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  …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]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50" dirty="0">
                <a:latin typeface="Consolas" panose="020B0609020204030204" pitchFamily="49" charset="0"/>
              </a:rPr>
              <a:t>   </a:t>
            </a:r>
            <a:endParaRPr lang="zh-CN" altLang="en-US" sz="1050" dirty="0">
              <a:latin typeface="Consolas" panose="020B0609020204030204" pitchFamily="49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293432" y="1409727"/>
            <a:ext cx="710738" cy="8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004170" y="1275606"/>
            <a:ext cx="6483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时间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183288" y="1657954"/>
            <a:ext cx="749185" cy="4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981039" y="1539498"/>
            <a:ext cx="7868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数据类型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699072" y="1865845"/>
            <a:ext cx="796463" cy="7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19682" y="1772032"/>
            <a:ext cx="7868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数据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4140166" y="2225372"/>
            <a:ext cx="710738" cy="8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902588" y="2079186"/>
            <a:ext cx="865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中心节点</a:t>
            </a:r>
            <a:r>
              <a:rPr lang="en-US" altLang="zh-CN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ID</a:t>
            </a:r>
            <a:endParaRPr lang="zh-CN" altLang="en-US" sz="1050" dirty="0">
              <a:solidFill>
                <a:srgbClr val="C9151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4347984" y="2402586"/>
            <a:ext cx="710738" cy="81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058722" y="2284122"/>
            <a:ext cx="10414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中心节点标签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4648801" y="2601221"/>
            <a:ext cx="710738" cy="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359539" y="2485804"/>
            <a:ext cx="865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邻居节点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441232" y="2814929"/>
            <a:ext cx="681395" cy="1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142244" y="2731194"/>
            <a:ext cx="8653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邻居节点</a:t>
            </a:r>
            <a:r>
              <a:rPr lang="en-US" altLang="zh-CN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ID</a:t>
            </a:r>
            <a:endParaRPr lang="zh-CN" altLang="en-US" sz="1050" dirty="0">
              <a:solidFill>
                <a:srgbClr val="C9151E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4947166" y="3098785"/>
            <a:ext cx="681395" cy="1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5641641" y="2993933"/>
            <a:ext cx="13379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距中心节点距离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H="1" flipV="1">
            <a:off x="3554638" y="3121316"/>
            <a:ext cx="628651" cy="15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169347" y="2983368"/>
            <a:ext cx="13852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邻居节点原始属性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 flipV="1">
            <a:off x="3486058" y="3409011"/>
            <a:ext cx="655148" cy="4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169347" y="3293594"/>
            <a:ext cx="131671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C9151E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邻居节点可加属性   （边合并属性）</a:t>
            </a:r>
          </a:p>
        </p:txBody>
      </p:sp>
    </p:spTree>
    <p:extLst>
      <p:ext uri="{BB962C8B-B14F-4D97-AF65-F5344CB8AC3E}">
        <p14:creationId xmlns:p14="http://schemas.microsoft.com/office/powerpoint/2010/main" val="22528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图向量化</a:t>
            </a:r>
          </a:p>
        </p:txBody>
      </p:sp>
      <p:sp>
        <p:nvSpPr>
          <p:cNvPr id="4" name="Google Shape;61;p14"/>
          <p:cNvSpPr txBox="1">
            <a:spLocks/>
          </p:cNvSpPr>
          <p:nvPr/>
        </p:nvSpPr>
        <p:spPr>
          <a:xfrm>
            <a:off x="107504" y="519522"/>
            <a:ext cx="5592415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</a:t>
            </a:r>
            <a:r>
              <a:rPr lang="en-US" altLang="zh-CN" sz="135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raphX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(Pregel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迭代计算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)</a:t>
            </a:r>
          </a:p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设置传播层数上限</a:t>
            </a:r>
            <a:endParaRPr lang="en-US" altLang="zh-CN" sz="135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固定的邻居数量（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Fixed-Size)</a:t>
            </a:r>
          </a:p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结果存储到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MongoDB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中 （</a:t>
            </a:r>
            <a:r>
              <a:rPr lang="en-US" altLang="zh-CN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Hiding Processing Latency</a:t>
            </a:r>
            <a:r>
              <a:rPr lang="zh-CN" altLang="en-US" sz="135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）</a:t>
            </a:r>
            <a:endParaRPr lang="en-US" altLang="zh-CN" sz="135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>
              <a:lnSpc>
                <a:spcPct val="200000"/>
              </a:lnSpc>
              <a:buClr>
                <a:srgbClr val="000000"/>
              </a:buClr>
              <a:buFont typeface="Wingdings" panose="05000000000000000000" pitchFamily="2" charset="2"/>
              <a:buChar char="l"/>
            </a:pPr>
            <a:endParaRPr lang="en-US" altLang="zh-CN" sz="1950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6027D1F8-EB0A-4C01-A7E1-0634BD0C68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12" y="2859782"/>
            <a:ext cx="6984776" cy="17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87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Graph Databases</a:t>
            </a:r>
            <a:r>
              <a:rPr lang="en-US" altLang="zh-Hans" dirty="0"/>
              <a:t>:</a:t>
            </a:r>
            <a:r>
              <a:rPr lang="en-US" altLang="zh-CN" dirty="0"/>
              <a:t> NEW OPPORTUNITIES FOR CONNECTED DATA </a:t>
            </a:r>
          </a:p>
          <a:p>
            <a:pPr lvl="1">
              <a:buSzPct val="100000"/>
              <a:defRPr/>
            </a:pPr>
            <a:r>
              <a:rPr lang="en-US" altLang="zh-CN" dirty="0">
                <a:hlinkClick r:id="rId3"/>
              </a:rPr>
              <a:t>http://graphdatabases.com/?ref=blog&amp;_ga=2.114598147.542116335.1524369358-1583480045.1524187154</a:t>
            </a:r>
            <a:r>
              <a:rPr lang="zh-Hans" altLang="en-US" dirty="0"/>
              <a:t> </a:t>
            </a:r>
            <a:endParaRPr lang="en-US" altLang="zh-CN" dirty="0"/>
          </a:p>
          <a:p>
            <a:pPr>
              <a:buSzPct val="100000"/>
              <a:defRPr/>
            </a:pPr>
            <a:r>
              <a:rPr lang="en-US" altLang="zh-CN" dirty="0"/>
              <a:t>Neo4j</a:t>
            </a:r>
            <a:r>
              <a:rPr lang="zh-CN" altLang="en-US" dirty="0"/>
              <a:t>图数据库简介和底层原理</a:t>
            </a:r>
          </a:p>
          <a:p>
            <a:pPr lvl="1">
              <a:buSzPct val="100000"/>
              <a:defRPr/>
            </a:pPr>
            <a:r>
              <a:rPr lang="en-US" altLang="zh-CN" dirty="0">
                <a:hlinkClick r:id="rId4"/>
              </a:rPr>
              <a:t>https://blog.csdn.net/bluejoe2000/article/details/72978478</a:t>
            </a:r>
            <a:r>
              <a:rPr lang="zh-Hans" altLang="en-US" dirty="0"/>
              <a:t> </a:t>
            </a:r>
            <a:endParaRPr lang="en-US" altLang="zh-Hans" dirty="0"/>
          </a:p>
          <a:p>
            <a:pPr>
              <a:buSzPct val="100000"/>
              <a:defRPr/>
            </a:pPr>
            <a:r>
              <a:rPr lang="en-US" altLang="zh-Hans" dirty="0"/>
              <a:t>The Neo4j Operations Manual v5</a:t>
            </a:r>
          </a:p>
          <a:p>
            <a:pPr lvl="1">
              <a:buSzPct val="100000"/>
              <a:defRPr/>
            </a:pPr>
            <a:r>
              <a:rPr lang="en-US" altLang="zh-Hans" dirty="0">
                <a:hlinkClick r:id="rId5"/>
              </a:rPr>
              <a:t>https://neo4j.com/docs/operations-manual/current/</a:t>
            </a:r>
            <a:r>
              <a:rPr lang="en-US" altLang="zh-Hans" dirty="0"/>
              <a:t> </a:t>
            </a:r>
          </a:p>
          <a:p>
            <a:pPr>
              <a:buSzPct val="100000"/>
              <a:defRPr/>
            </a:pPr>
            <a:r>
              <a:rPr lang="en-US" altLang="zh-CN" dirty="0"/>
              <a:t>Neo4j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</a:p>
          <a:p>
            <a:pPr lvl="1">
              <a:buSzPct val="100000"/>
              <a:defRPr/>
            </a:pPr>
            <a:r>
              <a:rPr lang="en" altLang="zh-CN" dirty="0">
                <a:hlinkClick r:id="rId6"/>
              </a:rPr>
              <a:t>https://neo4j.com/docs/operations-manual/current/installation/osx/</a:t>
            </a:r>
          </a:p>
          <a:p>
            <a:pPr lvl="1">
              <a:buSzPct val="100000"/>
              <a:defRPr/>
            </a:pPr>
            <a:r>
              <a:rPr lang="en" altLang="zh-CN" dirty="0">
                <a:hlinkClick r:id="rId6"/>
              </a:rPr>
              <a:t>https://neo4j.com/download-thanks/?edition=community&amp;release=5.12.0</a:t>
            </a:r>
            <a:r>
              <a:rPr lang="en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buSzPct val="100000"/>
              <a:defRPr/>
            </a:pPr>
            <a:r>
              <a:rPr lang="en-US" altLang="zh-CN" dirty="0"/>
              <a:t>Accessing Data with Neo4j</a:t>
            </a:r>
          </a:p>
          <a:p>
            <a:pPr lvl="1">
              <a:buSzPct val="100000"/>
              <a:defRPr/>
            </a:pPr>
            <a:r>
              <a:rPr lang="en-US" altLang="zh-CN" dirty="0">
                <a:hlinkClick r:id="rId7"/>
              </a:rPr>
              <a:t>https://spring.io/guides/gs/accessing-data-neo4j/</a:t>
            </a:r>
            <a:r>
              <a:rPr lang="zh-CN" altLang="en-US" dirty="0"/>
              <a:t> </a:t>
            </a:r>
            <a:endParaRPr lang="en-US" altLang="zh-CN" dirty="0"/>
          </a:p>
          <a:p>
            <a:pPr>
              <a:buSzPct val="100000"/>
              <a:defRPr/>
            </a:pPr>
            <a:r>
              <a:rPr lang="en-US" altLang="zh-CN" dirty="0"/>
              <a:t>Spring Data Neo4j</a:t>
            </a:r>
          </a:p>
          <a:p>
            <a:pPr lvl="1">
              <a:buSzPct val="100000"/>
              <a:defRPr/>
            </a:pPr>
            <a:r>
              <a:rPr lang="en-US" altLang="zh-CN" dirty="0">
                <a:hlinkClick r:id="rId8"/>
              </a:rPr>
              <a:t>https://neo4j.com/developer/spring-data-neo4j/</a:t>
            </a:r>
            <a:r>
              <a:rPr lang="zh-CN" altLang="en-US" dirty="0"/>
              <a:t> </a:t>
            </a:r>
            <a:endParaRPr lang="en-US" altLang="zh-CN" dirty="0"/>
          </a:p>
          <a:p>
            <a:pPr lvl="1">
              <a:buSzPct val="100000"/>
              <a:defRPr/>
            </a:pPr>
            <a:r>
              <a:rPr lang="en" altLang="zh-CN" dirty="0">
                <a:hlinkClick r:id="rId9"/>
              </a:rPr>
              <a:t>https://docs.spring.io/spring-data/neo4j/docs/current/reference/html/</a:t>
            </a:r>
            <a:r>
              <a:rPr lang="zh-CN" altLang="en-US" dirty="0"/>
              <a:t>  </a:t>
            </a:r>
            <a:endParaRPr lang="en-US" altLang="zh-CN" dirty="0"/>
          </a:p>
          <a:p>
            <a:pPr>
              <a:buSzPct val="100000"/>
              <a:defRPr/>
            </a:pPr>
            <a:r>
              <a:rPr lang="en" altLang="zh-CN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NEO4J</a:t>
            </a:r>
            <a:r>
              <a:rPr lang="zh-CN" altLang="en-US" b="1" i="0" u="none" strike="noStrike" dirty="0">
                <a:solidFill>
                  <a:srgbClr val="121212"/>
                </a:solidFill>
                <a:effectLst/>
                <a:latin typeface="-apple-system"/>
              </a:rPr>
              <a:t>学习笔记</a:t>
            </a:r>
          </a:p>
          <a:p>
            <a:pPr lvl="1">
              <a:buSzPct val="100000"/>
              <a:defRPr/>
            </a:pPr>
            <a:r>
              <a:rPr lang="en-US" altLang="zh-CN" dirty="0">
                <a:hlinkClick r:id="rId10"/>
              </a:rPr>
              <a:t>https://zhuanlan.zhihu.com/p/339923457</a:t>
            </a:r>
            <a:r>
              <a:rPr lang="en-US" altLang="zh-CN" dirty="0"/>
              <a:t> </a:t>
            </a:r>
          </a:p>
          <a:p>
            <a:pPr lvl="1">
              <a:buSzPct val="100000"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4990-B8F0-6847-BC04-9C35B375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Options for Storing Connected Data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63CB4-AC48-ED4C-8982-C485AD56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71550"/>
            <a:ext cx="6588732" cy="3940924"/>
          </a:xfrm>
        </p:spPr>
        <p:txBody>
          <a:bodyPr/>
          <a:lstStyle/>
          <a:p>
            <a:r>
              <a:rPr lang="en-US" altLang="zh-CN" b="1" dirty="0"/>
              <a:t>Relational Databases Lack Relationships </a:t>
            </a:r>
            <a:endParaRPr lang="en-US" altLang="zh-CN" dirty="0"/>
          </a:p>
          <a:p>
            <a:endParaRPr lang="zh-CN" altLang="en-US" sz="1350" b="1" dirty="0">
              <a:solidFill>
                <a:srgbClr val="006699"/>
              </a:solidFill>
              <a:latin typeface="UbuntuMono"/>
              <a:ea typeface="+mn-ea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4ADE8A9-BA67-2947-BD16-252E413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3073" name="Picture 1" descr="page30image3845664">
            <a:extLst>
              <a:ext uri="{FF2B5EF4-FFF2-40B4-BE49-F238E27FC236}">
                <a16:creationId xmlns:a16="http://schemas.microsoft.com/office/drawing/2014/main" id="{CE457E2D-2E89-2045-8F94-DD714A314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663" y="1226314"/>
            <a:ext cx="3772673" cy="39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6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C4990-B8F0-6847-BC04-9C35B3758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Options for Storing Connected Data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63CB4-AC48-ED4C-8982-C485AD563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61977"/>
            <a:ext cx="6588732" cy="3940924"/>
          </a:xfrm>
        </p:spPr>
        <p:txBody>
          <a:bodyPr/>
          <a:lstStyle/>
          <a:p>
            <a:r>
              <a:rPr lang="en-US" altLang="zh-CN" b="1" dirty="0"/>
              <a:t>Relational Databases Lack Relationships </a:t>
            </a:r>
            <a:endParaRPr lang="en-US" altLang="zh-CN" dirty="0"/>
          </a:p>
          <a:p>
            <a:endParaRPr lang="zh-CN" altLang="en-US" sz="1350" b="1" dirty="0">
              <a:solidFill>
                <a:srgbClr val="006699"/>
              </a:solidFill>
              <a:latin typeface="UbuntuMono"/>
              <a:ea typeface="+mn-ea"/>
            </a:endParaRPr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74ADE8A9-BA67-2947-BD16-252E4135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74" name="Picture 2" descr="page31image1825792">
            <a:extLst>
              <a:ext uri="{FF2B5EF4-FFF2-40B4-BE49-F238E27FC236}">
                <a16:creationId xmlns:a16="http://schemas.microsoft.com/office/drawing/2014/main" id="{9A58C46D-F9A7-DD42-99C7-2F51732AD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92763"/>
            <a:ext cx="3329766" cy="141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29BDE4-74FC-AE4C-82ED-83B8BC4DCF58}"/>
              </a:ext>
            </a:extLst>
          </p:cNvPr>
          <p:cNvSpPr/>
          <p:nvPr/>
        </p:nvSpPr>
        <p:spPr>
          <a:xfrm>
            <a:off x="5112060" y="1383549"/>
            <a:ext cx="3429000" cy="36240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i="1" dirty="0">
                <a:latin typeface="MinionPro"/>
              </a:rPr>
              <a:t>Example 1. Bob’s friends </a:t>
            </a:r>
            <a:endParaRPr lang="en-US" altLang="zh-CN" sz="1350" dirty="0"/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SELECT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</a:t>
            </a:r>
            <a:br>
              <a:rPr lang="en-US" altLang="zh-CN" sz="1350" dirty="0">
                <a:solidFill>
                  <a:srgbClr val="000087"/>
                </a:solidFill>
                <a:latin typeface="UbuntuMono"/>
              </a:rPr>
            </a:b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FROM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p1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</a:t>
            </a:r>
            <a:endParaRPr lang="en-US" altLang="zh-CN" sz="1350" dirty="0"/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 err="1">
                <a:latin typeface="UbuntuMono"/>
              </a:rPr>
              <a:t>.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FriendID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ID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p2 </a:t>
            </a:r>
            <a:endParaRPr lang="en-US" altLang="zh-CN" sz="1350" dirty="0"/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 err="1">
                <a:latin typeface="UbuntuMono"/>
              </a:rPr>
              <a:t>.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PersonID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ID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WHERE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CC3300"/>
                </a:solidFill>
                <a:latin typeface="UbuntuMono"/>
              </a:rPr>
              <a:t>'Bob’</a:t>
            </a:r>
          </a:p>
          <a:p>
            <a:endParaRPr lang="en-US" altLang="zh-CN" sz="1350" dirty="0">
              <a:solidFill>
                <a:srgbClr val="CC3300"/>
              </a:solidFill>
              <a:latin typeface="UbuntuMono"/>
            </a:endParaRPr>
          </a:p>
          <a:p>
            <a:endParaRPr lang="en-US" altLang="zh-CN" sz="1350" dirty="0">
              <a:solidFill>
                <a:srgbClr val="CC3300"/>
              </a:solidFill>
              <a:latin typeface="UbuntuMono"/>
            </a:endParaRPr>
          </a:p>
          <a:p>
            <a:r>
              <a:rPr lang="en-US" altLang="zh-CN" sz="1350" i="1" dirty="0"/>
              <a:t>Example 2-2. Who is friends with Bob? </a:t>
            </a:r>
            <a:endParaRPr lang="en-US" altLang="zh-CN" sz="1350" dirty="0"/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SELECT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</a:t>
            </a:r>
            <a:br>
              <a:rPr lang="en-US" altLang="zh-CN" sz="1350" dirty="0">
                <a:solidFill>
                  <a:srgbClr val="000087"/>
                </a:solidFill>
                <a:latin typeface="UbuntuMono"/>
              </a:rPr>
            </a:b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FROM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p1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</a:t>
            </a:r>
            <a:endParaRPr lang="en-US" altLang="zh-CN" sz="1350" dirty="0"/>
          </a:p>
          <a:p>
            <a:r>
              <a:rPr lang="zh-Hans" altLang="en-US" sz="1350" b="1" dirty="0"/>
              <a:t>  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</a:t>
            </a:r>
            <a:r>
              <a:rPr lang="en-US" altLang="zh-CN" sz="1350" b="1" dirty="0"/>
              <a:t>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PersonFriend.PersonID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= p1.ID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</a:t>
            </a:r>
            <a:r>
              <a:rPr lang="en-US" altLang="zh-CN" sz="1350" b="1" dirty="0"/>
              <a:t> </a:t>
            </a:r>
            <a:r>
              <a:rPr lang="en-US" altLang="zh-CN" sz="1350" dirty="0"/>
              <a:t>Person p2 </a:t>
            </a:r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</a:t>
            </a:r>
            <a:r>
              <a:rPr lang="en-US" altLang="zh-CN" sz="1350" b="1" dirty="0"/>
              <a:t>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PersonFriend.FriendID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= p2.ID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WHERE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CC3300"/>
                </a:solidFill>
                <a:latin typeface="UbuntuMono"/>
              </a:rPr>
              <a:t>'Bob’</a:t>
            </a:r>
          </a:p>
          <a:p>
            <a:r>
              <a:rPr lang="en-US" altLang="zh-CN" sz="1350" dirty="0">
                <a:solidFill>
                  <a:srgbClr val="CC3300"/>
                </a:solidFill>
                <a:latin typeface="UbuntuMono"/>
              </a:rPr>
              <a:t> </a:t>
            </a:r>
            <a:endParaRPr lang="en-US" altLang="zh-CN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B286A-5532-ED4E-A678-0ECAA7B368C8}"/>
              </a:ext>
            </a:extLst>
          </p:cNvPr>
          <p:cNvSpPr/>
          <p:nvPr/>
        </p:nvSpPr>
        <p:spPr>
          <a:xfrm>
            <a:off x="971600" y="2750214"/>
            <a:ext cx="476583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50" i="1" dirty="0">
                <a:latin typeface="MinionPro"/>
              </a:rPr>
              <a:t>Example 3. Alice’s friends-of-friends </a:t>
            </a:r>
            <a:endParaRPr lang="en-US" altLang="zh-CN" sz="1350" dirty="0"/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SELECT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AS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</a:t>
            </a:r>
            <a:r>
              <a:rPr lang="en-US" altLang="zh-CN" sz="1350" dirty="0">
                <a:latin typeface="UbuntuMono"/>
              </a:rPr>
              <a:t>, </a:t>
            </a:r>
          </a:p>
          <a:p>
            <a:r>
              <a:rPr lang="zh-Hans" altLang="en-US" sz="1350" dirty="0">
                <a:solidFill>
                  <a:srgbClr val="000087"/>
                </a:solidFill>
                <a:latin typeface="UbuntuMono"/>
              </a:rPr>
              <a:t>            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AS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FRIEND_OF_FRIEND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FROM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pf1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p1 </a:t>
            </a:r>
            <a:endParaRPr lang="en-US" altLang="zh-CN" sz="1350" dirty="0"/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pf1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PersonID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ID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 err="1">
                <a:solidFill>
                  <a:srgbClr val="000087"/>
                </a:solidFill>
                <a:latin typeface="UbuntuMono"/>
              </a:rPr>
              <a:t>PersonFriend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 pf2 </a:t>
            </a:r>
            <a:endParaRPr lang="en-US" altLang="zh-CN" sz="1350" dirty="0"/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pf2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PersonID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pf1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FriendID </a:t>
            </a:r>
          </a:p>
          <a:p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JOIN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p2 </a:t>
            </a:r>
            <a:endParaRPr lang="en-US" altLang="zh-CN" sz="1350" dirty="0"/>
          </a:p>
          <a:p>
            <a:r>
              <a:rPr lang="zh-Hans" altLang="en-US" sz="1350" b="1" dirty="0">
                <a:solidFill>
                  <a:srgbClr val="006699"/>
                </a:solidFill>
                <a:latin typeface="UbuntuMono"/>
              </a:rPr>
              <a:t>   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ON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pf2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FriendID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ID</a:t>
            </a:r>
            <a:br>
              <a:rPr lang="en-US" altLang="zh-CN" sz="1350" dirty="0">
                <a:solidFill>
                  <a:srgbClr val="000087"/>
                </a:solidFill>
                <a:latin typeface="UbuntuMono"/>
              </a:rPr>
            </a:b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WHERE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Person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= </a:t>
            </a:r>
            <a:r>
              <a:rPr lang="en-US" altLang="zh-CN" sz="1350" dirty="0">
                <a:solidFill>
                  <a:srgbClr val="CC3300"/>
                </a:solidFill>
                <a:latin typeface="UbuntuMono"/>
              </a:rPr>
              <a:t>'Alice' </a:t>
            </a:r>
            <a:r>
              <a:rPr lang="en-US" altLang="zh-CN" sz="1350" b="1" dirty="0">
                <a:solidFill>
                  <a:srgbClr val="006699"/>
                </a:solidFill>
                <a:latin typeface="UbuntuMono"/>
              </a:rPr>
              <a:t>AND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pf2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FriendID </a:t>
            </a:r>
            <a:r>
              <a:rPr lang="en-US" altLang="zh-CN" sz="1350" dirty="0">
                <a:solidFill>
                  <a:srgbClr val="545454"/>
                </a:solidFill>
                <a:latin typeface="UbuntuMono"/>
              </a:rPr>
              <a:t>&lt;&gt; 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p1</a:t>
            </a:r>
            <a:r>
              <a:rPr lang="en-US" altLang="zh-CN" sz="1350" dirty="0">
                <a:latin typeface="UbuntuMono"/>
              </a:rPr>
              <a:t>.</a:t>
            </a:r>
            <a:r>
              <a:rPr lang="en-US" altLang="zh-CN" sz="1350" dirty="0">
                <a:solidFill>
                  <a:srgbClr val="000087"/>
                </a:solidFill>
                <a:latin typeface="UbuntuMono"/>
              </a:rPr>
              <a:t>ID </a:t>
            </a:r>
            <a:endParaRPr lang="en-US" altLang="zh-CN" sz="1350" dirty="0"/>
          </a:p>
        </p:txBody>
      </p:sp>
    </p:spTree>
    <p:extLst>
      <p:ext uri="{BB962C8B-B14F-4D97-AF65-F5344CB8AC3E}">
        <p14:creationId xmlns:p14="http://schemas.microsoft.com/office/powerpoint/2010/main" val="89114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FE46F-419A-5946-ACEE-90FE8BA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Options for Storing Connected Data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B61B3-F190-C245-870F-4815083A9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46" y="805379"/>
            <a:ext cx="6588732" cy="3940924"/>
          </a:xfrm>
        </p:spPr>
        <p:txBody>
          <a:bodyPr/>
          <a:lstStyle/>
          <a:p>
            <a:r>
              <a:rPr lang="en-US" altLang="zh-CN" b="1" dirty="0"/>
              <a:t>NOSQL Databases Also Lack Relationships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DEC2712-EC04-5E4A-B0AE-D2AA41D3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121" name="Picture 1" descr="page33image3803104">
            <a:extLst>
              <a:ext uri="{FF2B5EF4-FFF2-40B4-BE49-F238E27FC236}">
                <a16:creationId xmlns:a16="http://schemas.microsoft.com/office/drawing/2014/main" id="{11D53FFE-5F0A-0B42-B844-0B32192F5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77" y="1365606"/>
            <a:ext cx="5022550" cy="37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35image3840288">
            <a:extLst>
              <a:ext uri="{FF2B5EF4-FFF2-40B4-BE49-F238E27FC236}">
                <a16:creationId xmlns:a16="http://schemas.microsoft.com/office/drawing/2014/main" id="{209E46B3-D702-2043-897B-919805B57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35552"/>
            <a:ext cx="2629485" cy="22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FE46F-419A-5946-ACEE-90FE8BAE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Options for Storing Connected Data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B61B3-F190-C245-870F-4815083A9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36" y="794515"/>
            <a:ext cx="6588732" cy="3940924"/>
          </a:xfrm>
        </p:spPr>
        <p:txBody>
          <a:bodyPr/>
          <a:lstStyle/>
          <a:p>
            <a:r>
              <a:rPr lang="en-US" altLang="zh-CN" b="1" dirty="0"/>
              <a:t>Graph Databases Embrace Relationships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2DEC2712-EC04-5E4A-B0AE-D2AA41D3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145" name="Picture 1" descr="page37image1774496">
            <a:extLst>
              <a:ext uri="{FF2B5EF4-FFF2-40B4-BE49-F238E27FC236}">
                <a16:creationId xmlns:a16="http://schemas.microsoft.com/office/drawing/2014/main" id="{A8B856CD-25F5-5347-9AD0-F49CB301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00" y="1228313"/>
            <a:ext cx="4468399" cy="390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5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29824</TotalTime>
  <Words>3547</Words>
  <Application>Microsoft Macintosh PowerPoint</Application>
  <PresentationFormat>全屏显示(16:9)</PresentationFormat>
  <Paragraphs>489</Paragraphs>
  <Slides>57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2" baseType="lpstr">
      <vt:lpstr>-apple-system</vt:lpstr>
      <vt:lpstr>DengXian</vt:lpstr>
      <vt:lpstr>微软雅黑</vt:lpstr>
      <vt:lpstr>JetBrains Mono</vt:lpstr>
      <vt:lpstr>MinionPro</vt:lpstr>
      <vt:lpstr>UbuntuMono</vt:lpstr>
      <vt:lpstr>Arial</vt:lpstr>
      <vt:lpstr>Calibri</vt:lpstr>
      <vt:lpstr>Cambria</vt:lpstr>
      <vt:lpstr>Comic Sans MS</vt:lpstr>
      <vt:lpstr>Consolas</vt:lpstr>
      <vt:lpstr>Tahoma</vt:lpstr>
      <vt:lpstr>Times New Roman</vt:lpstr>
      <vt:lpstr>Wingdings</vt:lpstr>
      <vt:lpstr>Office 主题​​</vt:lpstr>
      <vt:lpstr>Architecture of Enterprise Applications 16 Neo4J &amp; Graph Computing </vt:lpstr>
      <vt:lpstr>Contents and Objectives</vt:lpstr>
      <vt:lpstr>What is a Graph?</vt:lpstr>
      <vt:lpstr>Graph Databases</vt:lpstr>
      <vt:lpstr>Graph Databases</vt:lpstr>
      <vt:lpstr>Options for Storing Connected Data </vt:lpstr>
      <vt:lpstr>Options for Storing Connected Data </vt:lpstr>
      <vt:lpstr>Options for Storing Connected Data </vt:lpstr>
      <vt:lpstr>Options for Storing Connected Data </vt:lpstr>
      <vt:lpstr>Options for Storing Connected Data </vt:lpstr>
      <vt:lpstr>Data Modeling with Graphs </vt:lpstr>
      <vt:lpstr>Data Modeling with Graphs </vt:lpstr>
      <vt:lpstr>Data Modeling with Graphs </vt:lpstr>
      <vt:lpstr>Data Modeling with Graphs </vt:lpstr>
      <vt:lpstr>Data Modeling with Graphs </vt:lpstr>
      <vt:lpstr>Data Modeling with Graphs </vt:lpstr>
      <vt:lpstr>Data Modeling with Graphs </vt:lpstr>
      <vt:lpstr>Data Modeling with Graphs </vt:lpstr>
      <vt:lpstr>Data Modeling with Graphs </vt:lpstr>
      <vt:lpstr>Building a Graph Database Application </vt:lpstr>
      <vt:lpstr>Building a Graph Database Application </vt:lpstr>
      <vt:lpstr>Building a Graph Database Application </vt:lpstr>
      <vt:lpstr>Building a Graph Database Application </vt:lpstr>
      <vt:lpstr>Building a Graph Database Application </vt:lpstr>
      <vt:lpstr>Graph Database Internals</vt:lpstr>
      <vt:lpstr>Graph Database Internals</vt:lpstr>
      <vt:lpstr>Graph Database Internals</vt:lpstr>
      <vt:lpstr>Graph Database Internals</vt:lpstr>
      <vt:lpstr>Graph Database Internals</vt:lpstr>
      <vt:lpstr>Neo4j </vt:lpstr>
      <vt:lpstr>Download Neo4J Graph Database Self-Managed</vt:lpstr>
      <vt:lpstr>Install and Run Neo4j</vt:lpstr>
      <vt:lpstr>Install Neo4J</vt:lpstr>
      <vt:lpstr>Download and Install Neo4J Desktop</vt:lpstr>
      <vt:lpstr>Download and Install Neo4J Desktop</vt:lpstr>
      <vt:lpstr>Sample</vt:lpstr>
      <vt:lpstr>Sample</vt:lpstr>
      <vt:lpstr>Sample</vt:lpstr>
      <vt:lpstr>Sample</vt:lpstr>
      <vt:lpstr>Sample</vt:lpstr>
      <vt:lpstr>Sample</vt:lpstr>
      <vt:lpstr>Sample</vt:lpstr>
      <vt:lpstr>Sample</vt:lpstr>
      <vt:lpstr>图计算概论</vt:lpstr>
      <vt:lpstr>边特征映射</vt:lpstr>
      <vt:lpstr>节点注意力模块</vt:lpstr>
      <vt:lpstr>注意力权重计算</vt:lpstr>
      <vt:lpstr>边注意力模块</vt:lpstr>
      <vt:lpstr>融合层</vt:lpstr>
      <vt:lpstr>稀疏矩阵表示</vt:lpstr>
      <vt:lpstr>总体流程与架构设计</vt:lpstr>
      <vt:lpstr>边属性合并</vt:lpstr>
      <vt:lpstr>边属性合并</vt:lpstr>
      <vt:lpstr>图向量化</vt:lpstr>
      <vt:lpstr>图向量化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1722</cp:revision>
  <cp:lastPrinted>2017-04-16T23:56:44Z</cp:lastPrinted>
  <dcterms:created xsi:type="dcterms:W3CDTF">2011-12-13T14:18:46Z</dcterms:created>
  <dcterms:modified xsi:type="dcterms:W3CDTF">2023-10-22T06:16:08Z</dcterms:modified>
</cp:coreProperties>
</file>